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348" r:id="rId3"/>
    <p:sldId id="7595" r:id="rId5"/>
    <p:sldId id="7517" r:id="rId6"/>
    <p:sldId id="7581" r:id="rId7"/>
    <p:sldId id="7597" r:id="rId8"/>
    <p:sldId id="7598" r:id="rId9"/>
    <p:sldId id="7599" r:id="rId10"/>
    <p:sldId id="7600" r:id="rId11"/>
    <p:sldId id="7601" r:id="rId12"/>
    <p:sldId id="7602" r:id="rId13"/>
    <p:sldId id="7603" r:id="rId14"/>
    <p:sldId id="7604" r:id="rId15"/>
    <p:sldId id="7605" r:id="rId16"/>
    <p:sldId id="7606" r:id="rId17"/>
    <p:sldId id="7607" r:id="rId18"/>
    <p:sldId id="7608" r:id="rId19"/>
    <p:sldId id="7609" r:id="rId20"/>
    <p:sldId id="7611" r:id="rId21"/>
    <p:sldId id="7612" r:id="rId22"/>
    <p:sldId id="7613" r:id="rId23"/>
    <p:sldId id="7614" r:id="rId24"/>
    <p:sldId id="7610" r:id="rId25"/>
    <p:sldId id="7615" r:id="rId26"/>
    <p:sldId id="7616" r:id="rId27"/>
    <p:sldId id="7617" r:id="rId28"/>
    <p:sldId id="7618" r:id="rId29"/>
    <p:sldId id="7619" r:id="rId30"/>
    <p:sldId id="7620" r:id="rId31"/>
    <p:sldId id="7621" r:id="rId32"/>
    <p:sldId id="7622" r:id="rId33"/>
    <p:sldId id="7623" r:id="rId34"/>
    <p:sldId id="7624" r:id="rId35"/>
    <p:sldId id="7625" r:id="rId36"/>
    <p:sldId id="7626" r:id="rId37"/>
    <p:sldId id="7627" r:id="rId38"/>
    <p:sldId id="7628" r:id="rId39"/>
    <p:sldId id="7584" r:id="rId40"/>
    <p:sldId id="7585" r:id="rId41"/>
    <p:sldId id="7431"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91" autoAdjust="0"/>
    <p:restoredTop sz="94660"/>
  </p:normalViewPr>
  <p:slideViewPr>
    <p:cSldViewPr snapToGrid="0" showGuides="1">
      <p:cViewPr varScale="1">
        <p:scale>
          <a:sx n="109" d="100"/>
          <a:sy n="109" d="100"/>
        </p:scale>
        <p:origin x="200" y="5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50.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356D44-432E-4326-8A88-ED20704E71D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4DE238-0091-45FA-AEB7-0C93AE403B8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F1485-2DA8-4287-B8B7-B873F619EAA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7F1485-2DA8-4287-B8B7-B873F619EAA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6994255-D419-4E66-95CC-A73ECC53F66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35.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36.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image" Target="../media/image18.png"/><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image" Target="../media/image20.png"/><Relationship Id="rId2" Type="http://schemas.openxmlformats.org/officeDocument/2006/relationships/tags" Target="../tags/tag4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tags" Target="../tags/tag43.xml"/><Relationship Id="rId4" Type="http://schemas.microsoft.com/office/2007/relationships/hdphoto" Target="../media/image21.wdp"/><Relationship Id="rId3" Type="http://schemas.openxmlformats.org/officeDocument/2006/relationships/image" Target="../media/image3.png"/><Relationship Id="rId2" Type="http://schemas.openxmlformats.org/officeDocument/2006/relationships/tags" Target="../tags/tag4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24.tiff"/><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5.xml"/><Relationship Id="rId7" Type="http://schemas.openxmlformats.org/officeDocument/2006/relationships/image" Target="../media/image6.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openxmlformats.org/officeDocument/2006/relationships/tags" Target="../tags/tag6.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7.png"/><Relationship Id="rId23" Type="http://schemas.openxmlformats.org/officeDocument/2006/relationships/notesSlide" Target="../notesSlides/notesSlide6.xml"/><Relationship Id="rId22" Type="http://schemas.openxmlformats.org/officeDocument/2006/relationships/slideLayout" Target="../slideLayouts/slideLayout7.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7.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28.xml"/><Relationship Id="rId5" Type="http://schemas.openxmlformats.org/officeDocument/2006/relationships/image" Target="../media/image9.png"/><Relationship Id="rId4" Type="http://schemas.openxmlformats.org/officeDocument/2006/relationships/tags" Target="../tags/tag27.xml"/><Relationship Id="rId3" Type="http://schemas.openxmlformats.org/officeDocument/2006/relationships/image" Target="../media/image8.png"/><Relationship Id="rId2" Type="http://schemas.openxmlformats.org/officeDocument/2006/relationships/tags" Target="../tags/tag26.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10.png"/><Relationship Id="rId2" Type="http://schemas.openxmlformats.org/officeDocument/2006/relationships/tags" Target="../tags/tag2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tags" Target="../tags/tag34.xml"/><Relationship Id="rId4" Type="http://schemas.openxmlformats.org/officeDocument/2006/relationships/image" Target="../media/image12.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grpSp>
        <p:nvGrpSpPr>
          <p:cNvPr id="13" name="组合 12"/>
          <p:cNvGrpSpPr/>
          <p:nvPr/>
        </p:nvGrpSpPr>
        <p:grpSpPr>
          <a:xfrm>
            <a:off x="2678810" y="2017052"/>
            <a:ext cx="7048500" cy="3462452"/>
            <a:chOff x="2298700" y="276225"/>
            <a:chExt cx="7048500" cy="3462452"/>
          </a:xfrm>
        </p:grpSpPr>
        <p:sp>
          <p:nvSpPr>
            <p:cNvPr id="12" name="矩形 11"/>
            <p:cNvSpPr/>
            <p:nvPr/>
          </p:nvSpPr>
          <p:spPr>
            <a:xfrm>
              <a:off x="2298700" y="276225"/>
              <a:ext cx="7048500" cy="3462452"/>
            </a:xfrm>
            <a:prstGeom prst="rect">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a:spLocks noChangeAspect="1"/>
            </p:cNvSpPr>
            <p:nvPr/>
          </p:nvSpPr>
          <p:spPr bwMode="auto">
            <a:xfrm>
              <a:off x="2575560" y="1007110"/>
              <a:ext cx="64471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defTabSz="1088390">
                <a:defRPr/>
              </a:pPr>
              <a:r>
                <a:rPr lang="zh-CN" altLang="en-US" sz="5400" kern="0" dirty="0">
                  <a:solidFill>
                    <a:schemeClr val="accent1"/>
                  </a:solidFill>
                  <a:latin typeface="微软雅黑" panose="020B0503020204020204" pitchFamily="34" charset="-122"/>
                  <a:ea typeface="微软雅黑" panose="020B0503020204020204" pitchFamily="34" charset="-122"/>
                </a:rPr>
                <a:t>专家面对面交流活动人工智能实践方向</a:t>
              </a:r>
              <a:endParaRPr lang="en-US" altLang="zh-CN" sz="5400" kern="0" dirty="0">
                <a:solidFill>
                  <a:schemeClr val="accent1"/>
                </a:solidFill>
                <a:latin typeface="微软雅黑" panose="020B0503020204020204" pitchFamily="34" charset="-122"/>
                <a:ea typeface="微软雅黑" panose="020B0503020204020204" pitchFamily="34" charset="-122"/>
              </a:endParaRPr>
            </a:p>
          </p:txBody>
        </p:sp>
      </p:grpSp>
      <p:sp>
        <p:nvSpPr>
          <p:cNvPr id="21" name="文本框 20"/>
          <p:cNvSpPr txBox="1">
            <a:spLocks noChangeAspect="1"/>
          </p:cNvSpPr>
          <p:nvPr/>
        </p:nvSpPr>
        <p:spPr bwMode="auto">
          <a:xfrm>
            <a:off x="1242178" y="440950"/>
            <a:ext cx="6727168"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en-US" altLang="zh-CN" sz="2400" b="1" kern="2000" noProof="1">
              <a:solidFill>
                <a:schemeClr val="bg1"/>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016" y="346731"/>
            <a:ext cx="635553" cy="686397"/>
          </a:xfrm>
          <a:prstGeom prst="rect">
            <a:avLst/>
          </a:prstGeom>
        </p:spPr>
      </p:pic>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
            </p:custDataLst>
          </p:nvPr>
        </p:nvSpPr>
        <p:spPr>
          <a:xfrm>
            <a:off x="559752" y="1323788"/>
            <a:ext cx="11072495" cy="1868554"/>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第三步：等待操作系统文件下载和安装结束后，软件会自动弹出</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SD</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卡，随后可以将</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SD</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卡插入树莓派主板，将主板用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HDMI</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线连接到显示器，再接上电源线、鼠标、键盘，完成开机，即可进入操作系统。</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第四步：进入系统后，首先为树莓派连接无线或有线网络，并打开终端，使用</a:t>
            </a:r>
            <a:r>
              <a:rPr lang="en-GB"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ifconfig</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命令，查看和记录局域网</a:t>
            </a:r>
            <a:r>
              <a:rPr lang="en-GB"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ip</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地址。</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1" name="图片 10" descr="20240311_17h19m25s_grim"/>
          <p:cNvPicPr>
            <a:picLocks noChangeAspect="1"/>
          </p:cNvPicPr>
          <p:nvPr/>
        </p:nvPicPr>
        <p:blipFill>
          <a:blip r:embed="rId3"/>
          <a:stretch>
            <a:fillRect/>
          </a:stretch>
        </p:blipFill>
        <p:spPr>
          <a:xfrm>
            <a:off x="4543885" y="2874084"/>
            <a:ext cx="3836611" cy="3318784"/>
          </a:xfrm>
          <a:prstGeom prst="rect">
            <a:avLst/>
          </a:prstGeom>
        </p:spPr>
      </p:pic>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559752" y="1300158"/>
            <a:ext cx="11072495" cy="1433195"/>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最后</a:t>
            </a:r>
            <a:r>
              <a:rPr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，点击左上角树莓派标志，选择“Preferences”，</a:t>
            </a:r>
            <a:r>
              <a:rPr dirty="0" err="1">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再选择“R</a:t>
            </a:r>
            <a:r>
              <a:rPr lang="en-US" dirty="0" err="1">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aspberry</a:t>
            </a:r>
            <a:r>
              <a:rPr 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 Pi Configuration</a:t>
            </a:r>
            <a:r>
              <a:rPr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，点击“</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Interfaces</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”选项卡，将所有项全部打开（如左图）；点击“</a:t>
            </a: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Localisation</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”选项卡，点击“</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Set Locale...</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”按钮，如右图所示设置为中文。设置完成后，可以重新启动系统。</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2" name="图片 11" descr="20240311_17h18m26s_grim"/>
          <p:cNvPicPr>
            <a:picLocks noChangeAspect="1"/>
          </p:cNvPicPr>
          <p:nvPr/>
        </p:nvPicPr>
        <p:blipFill>
          <a:blip r:embed="rId3"/>
          <a:stretch>
            <a:fillRect/>
          </a:stretch>
        </p:blipFill>
        <p:spPr>
          <a:xfrm>
            <a:off x="1015365" y="2935605"/>
            <a:ext cx="4437380" cy="3345815"/>
          </a:xfrm>
          <a:prstGeom prst="rect">
            <a:avLst/>
          </a:prstGeom>
        </p:spPr>
      </p:pic>
      <p:pic>
        <p:nvPicPr>
          <p:cNvPr id="14" name="图片 13" descr="20240311_17h18m39s_grim"/>
          <p:cNvPicPr>
            <a:picLocks noChangeAspect="1"/>
          </p:cNvPicPr>
          <p:nvPr/>
        </p:nvPicPr>
        <p:blipFill>
          <a:blip r:embed="rId4"/>
          <a:stretch>
            <a:fillRect/>
          </a:stretch>
        </p:blipFill>
        <p:spPr>
          <a:xfrm>
            <a:off x="6264910" y="3010535"/>
            <a:ext cx="4340860" cy="3270885"/>
          </a:xfrm>
          <a:prstGeom prst="rect">
            <a:avLst/>
          </a:prstGeom>
        </p:spPr>
      </p:pic>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
            </p:custDataLst>
          </p:nvPr>
        </p:nvSpPr>
        <p:spPr>
          <a:xfrm>
            <a:off x="559752" y="1211446"/>
            <a:ext cx="11072495" cy="1758315"/>
          </a:xfrm>
          <a:prstGeom prst="rect">
            <a:avLst/>
          </a:prstGeom>
          <a:noFill/>
        </p:spPr>
        <p:txBody>
          <a:bodyPr wrap="square" rtlCol="0" anchor="t">
            <a:noAutofit/>
          </a:bodyPr>
          <a:lstStyle/>
          <a:p>
            <a:pPr algn="just">
              <a:lnSpc>
                <a:spcPct val="150000"/>
              </a:lnSpc>
              <a:spcBef>
                <a:spcPts val="0"/>
              </a:spcBef>
              <a:spcAft>
                <a:spcPts val="0"/>
              </a:spcAft>
            </a:pP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此时，将其他计算机连入同一个局域网，即可以打开终端或</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CMD</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窗口，</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使用以下命令远程访问树莓派：</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ssh</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 </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树莓派系统用户名</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树莓派</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IP</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地址</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a:p>
            <a:pPr algn="just">
              <a:lnSpc>
                <a:spcPct val="150000"/>
              </a:lnSpc>
              <a:spcBef>
                <a:spcPts val="0"/>
              </a:spcBef>
              <a:spcAft>
                <a:spcPts val="0"/>
              </a:spcAft>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输入后会要求输入密码，随后即可以通过命令行控制树莓派。</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pic>
        <p:nvPicPr>
          <p:cNvPr id="11" name="图片 10"/>
          <p:cNvPicPr>
            <a:picLocks noChangeAspect="1"/>
          </p:cNvPicPr>
          <p:nvPr>
            <p:custDataLst>
              <p:tags r:id="rId3"/>
            </p:custDataLst>
          </p:nvPr>
        </p:nvPicPr>
        <p:blipFill>
          <a:blip r:embed="rId4"/>
          <a:stretch>
            <a:fillRect/>
          </a:stretch>
        </p:blipFill>
        <p:spPr>
          <a:xfrm>
            <a:off x="2882265" y="3155315"/>
            <a:ext cx="6427470" cy="2997835"/>
          </a:xfrm>
          <a:prstGeom prst="rect">
            <a:avLst/>
          </a:prstGeom>
        </p:spPr>
      </p:pic>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527684" y="1218087"/>
            <a:ext cx="11072495" cy="1416050"/>
          </a:xfrm>
          <a:prstGeom prst="rect">
            <a:avLst/>
          </a:prstGeom>
          <a:noFill/>
        </p:spPr>
        <p:txBody>
          <a:bodyPr wrap="square" rtlCol="0" anchor="t">
            <a:noAutofit/>
          </a:bodyPr>
          <a:lstStyle/>
          <a:p>
            <a:pPr algn="just">
              <a:lnSpc>
                <a:spcPct val="150000"/>
              </a:lnSpc>
              <a:spcBef>
                <a:spcPts val="0"/>
              </a:spcBef>
              <a:spcAft>
                <a:spcPts val="0"/>
              </a:spcAft>
            </a:pP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如果需要为树莓派系统安装中文输入法，则可以使用以下命令：</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sudo apt-get install fcitx fcitx-googlepinyin</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
        <p:nvSpPr>
          <p:cNvPr id="12" name="文本框 11"/>
          <p:cNvSpPr txBox="1"/>
          <p:nvPr>
            <p:custDataLst>
              <p:tags r:id="rId3"/>
            </p:custDataLst>
          </p:nvPr>
        </p:nvSpPr>
        <p:spPr>
          <a:xfrm>
            <a:off x="527685" y="2755265"/>
            <a:ext cx="11072495" cy="1099185"/>
          </a:xfrm>
          <a:prstGeom prst="rect">
            <a:avLst/>
          </a:prstGeom>
          <a:noFill/>
        </p:spPr>
        <p:txBody>
          <a:bodyPr wrap="square" rtlCol="0" anchor="t">
            <a:noAutofit/>
          </a:bodyPr>
          <a:lstStyle/>
          <a:p>
            <a:pPr algn="just">
              <a:lnSpc>
                <a:spcPct val="150000"/>
              </a:lnSpc>
              <a:spcBef>
                <a:spcPts val="0"/>
              </a:spcBef>
              <a:spcAft>
                <a:spcPts val="0"/>
              </a:spcAft>
            </a:pPr>
            <a:r>
              <a:rPr 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安装完成后，</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点击树莓派标志——</a:t>
            </a: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Preferences</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（首选项）——</a:t>
            </a: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Fcitx Configuration</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a:t>
            </a: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Fcitx</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配置）参考下图设置，完成后即</a:t>
            </a:r>
            <a:r>
              <a:rPr 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可以使用</a:t>
            </a: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Ctrl + </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空格键切换中英文输入状态。</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4" name="图片 13" descr="20240311_17h38m15s_grim"/>
          <p:cNvPicPr>
            <a:picLocks noChangeAspect="1"/>
          </p:cNvPicPr>
          <p:nvPr/>
        </p:nvPicPr>
        <p:blipFill>
          <a:blip r:embed="rId4"/>
          <a:stretch>
            <a:fillRect/>
          </a:stretch>
        </p:blipFill>
        <p:spPr>
          <a:xfrm>
            <a:off x="4005036" y="3733512"/>
            <a:ext cx="3728085" cy="2630805"/>
          </a:xfrm>
          <a:prstGeom prst="rect">
            <a:avLst/>
          </a:prstGeom>
        </p:spPr>
      </p:pic>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OpenCV</a:t>
            </a:r>
            <a:r>
              <a:rPr lang="zh-CN" altLang="en-US" sz="3200" b="1" dirty="0">
                <a:latin typeface="微软雅黑 Light" panose="020B0502040204020203" pitchFamily="34" charset="-122"/>
                <a:ea typeface="微软雅黑 Light" panose="020B0502040204020203" pitchFamily="34" charset="-122"/>
              </a:rPr>
              <a:t>简介</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98611" y="1495702"/>
            <a:ext cx="6997943" cy="4283776"/>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在计算机视觉领域，</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t>
            </a:r>
            <a:r>
              <a:rPr lang="en-GB"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 Source Computer Vision Library</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，开源计算机视觉库）是最知名的工具之一。</a:t>
            </a:r>
            <a:r>
              <a:rPr lang="en-GB"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最初由英特尔公司在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2000</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年发起并参与开发，支持开源共享协议，能够在商业和研究领域中完全免费使用。</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just">
              <a:lnSpc>
                <a:spcPct val="150000"/>
              </a:lnSpc>
              <a:spcBef>
                <a:spcPts val="0"/>
              </a:spcBef>
              <a:spcAft>
                <a:spcPts val="0"/>
              </a:spcAft>
            </a:pP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just">
              <a:lnSpc>
                <a:spcPct val="150000"/>
              </a:lnSpc>
              <a:spcBef>
                <a:spcPts val="0"/>
              </a:spcBef>
              <a:spcAft>
                <a:spcPts val="0"/>
              </a:spcAft>
            </a:pPr>
            <a:r>
              <a:rPr lang="zh-CN" altLang="en-GB"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自</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2012</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年起，</a:t>
            </a:r>
            <a:r>
              <a:rPr lang="en-GB"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GB"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项目</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由非营利组织</a:t>
            </a:r>
            <a:r>
              <a:rPr lang="en-GB"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OpenCV.org</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运营。得益于项目开源、免费的特性，</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在几十年的发展历史中受到了广泛欢迎，其开发者社区中有着大量实用项目，从而在计算机视觉领域具备强大的泛用性，能够便利地完成多种常用的计算机视觉任务。</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6300" y="2254250"/>
            <a:ext cx="1905000" cy="2349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OpenCV</a:t>
            </a:r>
            <a:r>
              <a:rPr lang="zh-CN" altLang="en-US" sz="3200" b="1" dirty="0">
                <a:latin typeface="微软雅黑 Light" panose="020B0502040204020203" pitchFamily="34" charset="-122"/>
                <a:ea typeface="微软雅黑 Light" panose="020B0502040204020203" pitchFamily="34" charset="-122"/>
              </a:rPr>
              <a:t>简介</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98611" y="1694994"/>
            <a:ext cx="10731694" cy="1200606"/>
          </a:xfrm>
          <a:prstGeom prst="rect">
            <a:avLst/>
          </a:prstGeom>
          <a:noFill/>
        </p:spPr>
        <p:txBody>
          <a:bodyPr wrap="square" rtlCol="0" anchor="t">
            <a:noAutofit/>
          </a:bodyPr>
          <a:lstStyle/>
          <a:p>
            <a:pPr algn="just">
              <a:lnSpc>
                <a:spcPct val="150000"/>
              </a:lnSpc>
              <a:spcBef>
                <a:spcPts val="0"/>
              </a:spcBef>
              <a:spcAft>
                <a:spcPts val="0"/>
              </a:spcAft>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是一个跨平台、拥有多语言支持的开发库，它能够在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Windows</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MacOS</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Linux</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等主流操作系统中使用，以</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C++</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语言编写，但对</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Python</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Java</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等其他主流编程语言也有着良好的接口支持。</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12" name="文本框 11"/>
          <p:cNvSpPr txBox="1"/>
          <p:nvPr/>
        </p:nvSpPr>
        <p:spPr>
          <a:xfrm>
            <a:off x="598611" y="3359671"/>
            <a:ext cx="10731694" cy="1599190"/>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在树莓派中，可以使用下面的命令安装</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Python</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语言的</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库：</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just">
              <a:lnSpc>
                <a:spcPct val="150000"/>
              </a:lnSpc>
              <a:spcBef>
                <a:spcPts val="0"/>
              </a:spcBef>
              <a:spcAft>
                <a:spcPts val="0"/>
              </a:spcAft>
            </a:pP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just">
              <a:lnSpc>
                <a:spcPct val="150000"/>
              </a:lnSpc>
              <a:spcBef>
                <a:spcPts val="0"/>
              </a:spcBef>
              <a:spcAft>
                <a:spcPts val="0"/>
              </a:spcAft>
            </a:pP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sudo</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 apt-get install python3-opencv</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
            </p:custDataLst>
          </p:nvPr>
        </p:nvSpPr>
        <p:spPr>
          <a:xfrm>
            <a:off x="401564" y="1434725"/>
            <a:ext cx="11072495" cy="1382063"/>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要用树莓派处理图像实现视觉相关的任务，图像数据主要通过摄像头采集。</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树莓派支持以</a:t>
            </a:r>
            <a:r>
              <a:rPr lang="en-GB"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MIPI-CSI</a:t>
            </a:r>
            <a:r>
              <a:rPr lang="zh-CN" altLang="en-GB"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和</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USB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两种方式连接摄像头。</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8889" y="3029447"/>
            <a:ext cx="3431650" cy="343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16750" y1="60125" x2="16750" y2="60125"/>
                        <a14:foregroundMark x1="18250" y1="56500" x2="18250" y2="56500"/>
                        <a14:foregroundMark x1="85125" y1="56125" x2="85125" y2="56125"/>
                      </a14:backgroundRemoval>
                    </a14:imgEffect>
                  </a14:imgLayer>
                </a14:imgProps>
              </a:ext>
              <a:ext uri="{28A0092B-C50C-407E-A947-70E740481C1C}">
                <a14:useLocalDpi xmlns:a14="http://schemas.microsoft.com/office/drawing/2010/main" val="0"/>
              </a:ext>
            </a:extLst>
          </a:blip>
          <a:srcRect/>
          <a:stretch>
            <a:fillRect/>
          </a:stretch>
        </p:blipFill>
        <p:spPr bwMode="auto">
          <a:xfrm>
            <a:off x="6284181" y="3029447"/>
            <a:ext cx="3431650" cy="3431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a:off x="369570" y="1492170"/>
            <a:ext cx="11072495" cy="900248"/>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以连接和使用更简单的</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USB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摄像头为例，使用时直接将摄像头</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USB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头与树莓派任意</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USB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接口连接即可。</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pic>
        <p:nvPicPr>
          <p:cNvPr id="17" name="Picture 4"/>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16750" y1="60125" x2="16750" y2="60125"/>
                        <a14:foregroundMark x1="18250" y1="56500" x2="18250" y2="56500"/>
                        <a14:foregroundMark x1="85125" y1="56125" x2="85125" y2="56125"/>
                      </a14:backgroundRemoval>
                    </a14:imgEffect>
                  </a14:imgLayer>
                </a14:imgProps>
              </a:ext>
              <a:ext uri="{28A0092B-C50C-407E-A947-70E740481C1C}">
                <a14:useLocalDpi xmlns:a14="http://schemas.microsoft.com/office/drawing/2010/main" val="0"/>
              </a:ext>
            </a:extLst>
          </a:blip>
          <a:srcRect/>
          <a:stretch>
            <a:fillRect/>
          </a:stretch>
        </p:blipFill>
        <p:spPr bwMode="auto">
          <a:xfrm>
            <a:off x="6578380" y="2563445"/>
            <a:ext cx="3431650" cy="3431650"/>
          </a:xfrm>
          <a:prstGeom prst="rect">
            <a:avLst/>
          </a:prstGeom>
          <a:noFill/>
          <a:extLst>
            <a:ext uri="{909E8E84-426E-40DD-AFC4-6F175D3DCCD1}">
              <a14:hiddenFill xmlns:a14="http://schemas.microsoft.com/office/drawing/2010/main">
                <a:solidFill>
                  <a:srgbClr val="FFFFFF"/>
                </a:solidFill>
              </a14:hiddenFill>
            </a:ext>
          </a:extLst>
        </p:spPr>
      </p:pic>
      <p:pic>
        <p:nvPicPr>
          <p:cNvPr id="18" name="图片 17"/>
          <p:cNvPicPr>
            <a:picLocks noChangeAspect="1"/>
          </p:cNvPicPr>
          <p:nvPr>
            <p:custDataLst>
              <p:tags r:id="rId5"/>
            </p:custDataLst>
          </p:nvPr>
        </p:nvPicPr>
        <p:blipFill>
          <a:blip r:embed="rId6"/>
          <a:srcRect t="20667" b="18620"/>
          <a:stretch>
            <a:fillRect/>
          </a:stretch>
        </p:blipFill>
        <p:spPr>
          <a:xfrm>
            <a:off x="672442" y="3174558"/>
            <a:ext cx="3923684" cy="2382705"/>
          </a:xfrm>
          <a:prstGeom prst="rect">
            <a:avLst/>
          </a:prstGeom>
        </p:spPr>
      </p:pic>
      <p:cxnSp>
        <p:nvCxnSpPr>
          <p:cNvPr id="19" name="直线箭头连接符 18"/>
          <p:cNvCxnSpPr/>
          <p:nvPr/>
        </p:nvCxnSpPr>
        <p:spPr>
          <a:xfrm>
            <a:off x="4484536" y="3490622"/>
            <a:ext cx="2512612" cy="101776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a:off x="369570" y="2114972"/>
            <a:ext cx="11072495" cy="1036345"/>
          </a:xfrm>
          <a:prstGeom prst="rect">
            <a:avLst/>
          </a:prstGeom>
          <a:noFill/>
        </p:spPr>
        <p:txBody>
          <a:bodyPr wrap="square" rtlCol="0" anchor="t">
            <a:noAutofit/>
          </a:bodyPr>
          <a:lstStyle/>
          <a:p>
            <a:pPr algn="just">
              <a:lnSpc>
                <a:spcPct val="150000"/>
              </a:lnSpc>
              <a:spcBef>
                <a:spcPts val="0"/>
              </a:spcBef>
              <a:spcAft>
                <a:spcPts val="0"/>
              </a:spcAft>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USB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摄像头连接后，可以安装</a:t>
            </a: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guvcview</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工具预览摄像头采集的图像，工具需要先进行安装：</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a:p>
            <a:pPr algn="just">
              <a:lnSpc>
                <a:spcPct val="150000"/>
              </a:lnSpc>
              <a:spcBef>
                <a:spcPts val="0"/>
              </a:spcBef>
              <a:spcAft>
                <a:spcPts val="0"/>
              </a:spcAft>
            </a:pP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sudo</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 apt-get install </a:t>
            </a: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guvcview</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
        <p:nvSpPr>
          <p:cNvPr id="12" name="文本框 11"/>
          <p:cNvSpPr txBox="1"/>
          <p:nvPr>
            <p:custDataLst>
              <p:tags r:id="rId3"/>
            </p:custDataLst>
          </p:nvPr>
        </p:nvSpPr>
        <p:spPr>
          <a:xfrm>
            <a:off x="369570" y="3840790"/>
            <a:ext cx="11072495" cy="713630"/>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安装完成后，输入命令</a:t>
            </a:r>
            <a:r>
              <a:rPr lang="en-US" altLang="zh-CN" dirty="0" err="1">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guvcview</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就会同时打开一个摄像头预览窗口和一个预览图像的设置窗口。</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527685" y="1243231"/>
            <a:ext cx="11072495" cy="840011"/>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Python</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获取树莓派的摄像头图像时，可以使用官方摄像头库</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picamera2</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抓取图像数据，再使用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进行处理和图像的预览。</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
        <p:nvSpPr>
          <p:cNvPr id="10" name="文本框 9"/>
          <p:cNvSpPr txBox="1"/>
          <p:nvPr/>
        </p:nvSpPr>
        <p:spPr>
          <a:xfrm>
            <a:off x="591820" y="2365863"/>
            <a:ext cx="9705119" cy="3970318"/>
          </a:xfrm>
          <a:prstGeom prst="rect">
            <a:avLst/>
          </a:prstGeom>
          <a:solidFill>
            <a:schemeClr val="bg1"/>
          </a:solidFill>
          <a:ln>
            <a:solidFill>
              <a:schemeClr val="tx1"/>
            </a:solidFill>
          </a:ln>
        </p:spPr>
        <p:txBody>
          <a:bodyPr wrap="square">
            <a:spAutoFit/>
          </a:bodyPr>
          <a:lstStyle/>
          <a:p>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cv2</a:t>
            </a:r>
            <a:br>
              <a:rPr lang="en-GB" altLang="zh-CN" dirty="0">
                <a:latin typeface="Consolas" panose="020B0609020204030204" pitchFamily="49" charset="0"/>
                <a:cs typeface="Consolas" panose="020B0609020204030204" pitchFamily="49" charset="0"/>
              </a:rPr>
            </a:br>
            <a:r>
              <a:rPr lang="en-GB" altLang="zh-CN" dirty="0">
                <a:solidFill>
                  <a:srgbClr val="FF7700"/>
                </a:solidFill>
                <a:effectLst/>
                <a:latin typeface="Consolas" panose="020B0609020204030204" pitchFamily="49" charset="0"/>
                <a:cs typeface="Consolas" panose="020B0609020204030204" pitchFamily="49" charset="0"/>
              </a:rPr>
              <a:t>from </a:t>
            </a:r>
            <a:r>
              <a:rPr lang="en-GB" altLang="zh-CN" dirty="0">
                <a:latin typeface="Consolas" panose="020B0609020204030204" pitchFamily="49" charset="0"/>
                <a:cs typeface="Consolas" panose="020B0609020204030204" pitchFamily="49" charset="0"/>
              </a:rPr>
              <a:t>picamera2 </a:t>
            </a:r>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Picamera2</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cap = Picamera2()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创建摄像头连接</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err="1">
                <a:latin typeface="Consolas" panose="020B0609020204030204" pitchFamily="49" charset="0"/>
                <a:cs typeface="Consolas" panose="020B0609020204030204" pitchFamily="49" charset="0"/>
              </a:rPr>
              <a:t>cap.configure</a:t>
            </a:r>
            <a:r>
              <a:rPr lang="en-GB" altLang="zh-CN" dirty="0">
                <a:latin typeface="Consolas" panose="020B0609020204030204" pitchFamily="49" charset="0"/>
                <a:cs typeface="Consolas" panose="020B0609020204030204" pitchFamily="49" charset="0"/>
              </a:rPr>
              <a:t>(</a:t>
            </a:r>
            <a:r>
              <a:rPr lang="en-GB" altLang="zh-CN" dirty="0" err="1">
                <a:latin typeface="Consolas" panose="020B0609020204030204" pitchFamily="49" charset="0"/>
                <a:cs typeface="Consolas" panose="020B0609020204030204" pitchFamily="49" charset="0"/>
              </a:rPr>
              <a:t>cap.create_video_configuration</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初始化摄像头配置</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err="1">
                <a:latin typeface="Consolas" panose="020B0609020204030204" pitchFamily="49" charset="0"/>
                <a:cs typeface="Consolas" panose="020B0609020204030204" pitchFamily="49" charset="0"/>
              </a:rPr>
              <a:t>cap.start</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开启读取摄像头信号</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US"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如果摄像头打开正常，则循环</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a:solidFill>
                  <a:srgbClr val="FF7700"/>
                </a:solidFill>
                <a:effectLst/>
                <a:latin typeface="Consolas" panose="020B0609020204030204" pitchFamily="49" charset="0"/>
                <a:cs typeface="Consolas" panose="020B0609020204030204" pitchFamily="49" charset="0"/>
              </a:rPr>
              <a:t>while </a:t>
            </a:r>
            <a:r>
              <a:rPr lang="en-GB" altLang="zh-CN" dirty="0" err="1">
                <a:latin typeface="Consolas" panose="020B0609020204030204" pitchFamily="49" charset="0"/>
                <a:cs typeface="Consolas" panose="020B0609020204030204" pitchFamily="49" charset="0"/>
              </a:rPr>
              <a:t>cap.is_open</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抓取当前摄像头的图像数据，并转换为</a:t>
            </a:r>
            <a:r>
              <a:rPr lang="en-GB" altLang="zh-CN" dirty="0">
                <a:solidFill>
                  <a:srgbClr val="DD0000"/>
                </a:solidFill>
                <a:effectLst/>
                <a:latin typeface="Consolas" panose="020B0609020204030204" pitchFamily="49" charset="0"/>
                <a:cs typeface="Consolas" panose="020B0609020204030204" pitchFamily="49" charset="0"/>
              </a:rPr>
              <a:t>OpenCV</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默认的图像数据样式</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image = cv2.cvtColor(</a:t>
            </a:r>
            <a:r>
              <a:rPr lang="en-GB" altLang="zh-CN" dirty="0" err="1">
                <a:latin typeface="Consolas" panose="020B0609020204030204" pitchFamily="49" charset="0"/>
                <a:cs typeface="Consolas" panose="020B0609020204030204" pitchFamily="49" charset="0"/>
              </a:rPr>
              <a:t>cap.capture_array</a:t>
            </a:r>
            <a:r>
              <a:rPr lang="en-GB" altLang="zh-CN" dirty="0">
                <a:latin typeface="Consolas" panose="020B0609020204030204" pitchFamily="49" charset="0"/>
                <a:cs typeface="Consolas" panose="020B0609020204030204" pitchFamily="49" charset="0"/>
              </a:rPr>
              <a:t>(), cv2.COLOR_RGB2BGR)</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开启预览窗口</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cv2.imshow(</a:t>
            </a:r>
            <a:r>
              <a:rPr lang="en-GB" altLang="zh-CN" dirty="0">
                <a:solidFill>
                  <a:srgbClr val="00AA00"/>
                </a:solidFill>
                <a:effectLst/>
                <a:latin typeface="Consolas" panose="020B0609020204030204" pitchFamily="49" charset="0"/>
                <a:cs typeface="Consolas" panose="020B0609020204030204" pitchFamily="49" charset="0"/>
              </a:rPr>
              <a:t>'Preview'</a:t>
            </a:r>
            <a:r>
              <a:rPr lang="en-GB" altLang="zh-CN" dirty="0">
                <a:latin typeface="Consolas" panose="020B0609020204030204" pitchFamily="49" charset="0"/>
                <a:cs typeface="Consolas" panose="020B0609020204030204" pitchFamily="49" charset="0"/>
              </a:rPr>
              <a:t>, image)</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cv2.waitKey(</a:t>
            </a:r>
            <a:r>
              <a:rPr lang="en-GB" altLang="zh-CN" dirty="0">
                <a:solidFill>
                  <a:srgbClr val="000000"/>
                </a:solidFill>
                <a:effectLst/>
                <a:latin typeface="Consolas" panose="020B0609020204030204" pitchFamily="49" charset="0"/>
                <a:cs typeface="Consolas" panose="020B0609020204030204" pitchFamily="49" charset="0"/>
              </a:rPr>
              <a:t>5</a:t>
            </a:r>
            <a:r>
              <a:rPr lang="en-GB" altLang="zh-CN" dirty="0">
                <a:latin typeface="Consolas" panose="020B0609020204030204" pitchFamily="49" charset="0"/>
                <a:cs typeface="Consolas" panose="020B0609020204030204" pitchFamily="49" charset="0"/>
              </a:rPr>
              <a:t>)</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253740" y="2202815"/>
            <a:ext cx="5749925" cy="27578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50000"/>
              </a:lnSpc>
              <a:spcAft>
                <a:spcPts val="600"/>
              </a:spcAft>
            </a:pPr>
            <a:r>
              <a:rPr kumimoji="1" lang="zh-CN" altLang="en-US" sz="2800" b="1" dirty="0">
                <a:latin typeface="微软雅黑 Light" panose="020B0502040204020203" pitchFamily="34" charset="-122"/>
                <a:ea typeface="微软雅黑 Light" panose="020B0502040204020203" pitchFamily="34" charset="-122"/>
              </a:rPr>
              <a:t>人工智能实践方向</a:t>
            </a:r>
            <a:endParaRPr kumimoji="1" lang="en-US" altLang="zh-CN" sz="2800" b="1" dirty="0">
              <a:latin typeface="微软雅黑 Light" panose="020B0502040204020203" pitchFamily="34" charset="-122"/>
              <a:ea typeface="微软雅黑 Light" panose="020B0502040204020203" pitchFamily="34" charset="-122"/>
            </a:endParaRPr>
          </a:p>
          <a:p>
            <a:pPr>
              <a:lnSpc>
                <a:spcPct val="150000"/>
              </a:lnSpc>
            </a:pPr>
            <a:endParaRPr kumimoji="1" lang="zh-CN" altLang="en-US" sz="2000" dirty="0">
              <a:latin typeface="微软雅黑 Light" panose="020B0502040204020203" pitchFamily="34" charset="-122"/>
              <a:ea typeface="微软雅黑 Light" panose="020B0502040204020203" pitchFamily="34" charset="-122"/>
            </a:endParaRPr>
          </a:p>
          <a:p>
            <a:pPr>
              <a:lnSpc>
                <a:spcPct val="150000"/>
              </a:lnSpc>
            </a:pPr>
            <a:r>
              <a:rPr kumimoji="1" lang="zh-CN" altLang="en-US" sz="2000" dirty="0">
                <a:latin typeface="微软雅黑 Light" panose="020B0502040204020203" pitchFamily="34" charset="-122"/>
                <a:ea typeface="微软雅黑 Light" panose="020B0502040204020203" pitchFamily="34" charset="-122"/>
              </a:rPr>
              <a:t>目标检测任务</a:t>
            </a:r>
            <a:endParaRPr kumimoji="1" lang="en-US" altLang="zh-CN" sz="2000" dirty="0">
              <a:latin typeface="微软雅黑 Light" panose="020B0502040204020203" pitchFamily="34" charset="-122"/>
              <a:ea typeface="微软雅黑 Light" panose="020B0502040204020203" pitchFamily="34" charset="-122"/>
            </a:endParaRPr>
          </a:p>
          <a:p>
            <a:pPr>
              <a:lnSpc>
                <a:spcPct val="150000"/>
              </a:lnSpc>
            </a:pPr>
            <a:r>
              <a:rPr kumimoji="1" lang="zh-CN" altLang="en-US" dirty="0">
                <a:latin typeface="微软雅黑 Light" panose="020B0502040204020203" pitchFamily="34" charset="-122"/>
                <a:ea typeface="微软雅黑 Light" panose="020B0502040204020203" pitchFamily="34" charset="-122"/>
              </a:rPr>
              <a:t>部署轻量级目标检测模型，并开发出基于实时摄像头的应用，以识别和检测不同的物体。</a:t>
            </a:r>
            <a:endParaRPr kumimoji="1"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a:off x="467826" y="1379131"/>
            <a:ext cx="11072495" cy="840011"/>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运行后，打开的预览窗口中会实时显示抓取到的摄像头图像。为了更好的程序控制，我们还可以为预览窗口创建一个退出方式。</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
        <p:nvSpPr>
          <p:cNvPr id="12" name="文本框 11"/>
          <p:cNvSpPr txBox="1"/>
          <p:nvPr/>
        </p:nvSpPr>
        <p:spPr>
          <a:xfrm>
            <a:off x="467825" y="2540186"/>
            <a:ext cx="6898833" cy="3786421"/>
          </a:xfrm>
          <a:prstGeom prst="rect">
            <a:avLst/>
          </a:prstGeom>
          <a:solidFill>
            <a:schemeClr val="bg1"/>
          </a:solidFill>
          <a:ln>
            <a:solidFill>
              <a:schemeClr val="tx1"/>
            </a:solidFill>
          </a:ln>
        </p:spPr>
        <p:txBody>
          <a:bodyPr wrap="square">
            <a:spAutoFit/>
          </a:bodyPr>
          <a:lstStyle/>
          <a:p>
            <a:pPr>
              <a:lnSpc>
                <a:spcPct val="150000"/>
              </a:lnSpc>
            </a:pPr>
            <a:r>
              <a:rPr lang="en-GB" altLang="zh-CN" dirty="0">
                <a:solidFill>
                  <a:schemeClr val="bg1">
                    <a:lumMod val="75000"/>
                  </a:schemeClr>
                </a:solidFill>
                <a:latin typeface="Consolas" panose="020B0609020204030204" pitchFamily="49" charset="0"/>
                <a:cs typeface="Consolas" panose="020B0609020204030204" pitchFamily="49" charset="0"/>
              </a:rPr>
              <a:t> </a:t>
            </a:r>
            <a:r>
              <a:rPr lang="zh-CN" altLang="en-US" dirty="0">
                <a:solidFill>
                  <a:schemeClr val="bg1">
                    <a:lumMod val="75000"/>
                  </a:schemeClr>
                </a:solidFill>
                <a:latin typeface="Consolas" panose="020B0609020204030204" pitchFamily="49" charset="0"/>
                <a:cs typeface="Consolas" panose="020B0609020204030204" pitchFamily="49" charset="0"/>
              </a:rPr>
              <a:t>   </a:t>
            </a:r>
            <a:r>
              <a:rPr lang="en-US" altLang="zh-CN" dirty="0">
                <a:solidFill>
                  <a:schemeClr val="bg1">
                    <a:lumMod val="75000"/>
                  </a:schemeClr>
                </a:solidFill>
                <a:latin typeface="Consolas" panose="020B0609020204030204" pitchFamily="49" charset="0"/>
                <a:cs typeface="Consolas" panose="020B0609020204030204" pitchFamily="49" charset="0"/>
              </a:rPr>
              <a:t>...</a:t>
            </a:r>
            <a:endParaRPr lang="en-US" altLang="zh-CN" dirty="0">
              <a:solidFill>
                <a:schemeClr val="bg1">
                  <a:lumMod val="75000"/>
                </a:schemeClr>
              </a:solidFill>
              <a:latin typeface="Consolas" panose="020B0609020204030204" pitchFamily="49" charset="0"/>
              <a:cs typeface="Consolas" panose="020B0609020204030204" pitchFamily="49" charset="0"/>
            </a:endParaRPr>
          </a:p>
          <a:p>
            <a:pPr>
              <a:lnSpc>
                <a:spcPct val="150000"/>
              </a:lnSpc>
            </a:pPr>
            <a:r>
              <a:rPr lang="zh-CN" altLang="en-US" dirty="0">
                <a:solidFill>
                  <a:schemeClr val="bg1">
                    <a:lumMod val="75000"/>
                  </a:schemeClr>
                </a:solidFill>
                <a:latin typeface="Consolas" panose="020B0609020204030204" pitchFamily="49" charset="0"/>
                <a:cs typeface="Consolas" panose="020B0609020204030204" pitchFamily="49" charset="0"/>
              </a:rPr>
              <a:t>    </a:t>
            </a:r>
            <a:r>
              <a:rPr lang="en-GB" altLang="zh-CN" dirty="0">
                <a:solidFill>
                  <a:schemeClr val="bg1">
                    <a:lumMod val="75000"/>
                  </a:schemeClr>
                </a:solidFill>
                <a:latin typeface="Consolas" panose="020B0609020204030204" pitchFamily="49" charset="0"/>
                <a:cs typeface="Consolas" panose="020B0609020204030204" pitchFamily="49" charset="0"/>
              </a:rPr>
              <a:t>cv2.imshow(</a:t>
            </a:r>
            <a:r>
              <a:rPr lang="en-GB" altLang="zh-CN" dirty="0">
                <a:solidFill>
                  <a:schemeClr val="bg1">
                    <a:lumMod val="75000"/>
                  </a:schemeClr>
                </a:solidFill>
                <a:effectLst/>
                <a:latin typeface="Consolas" panose="020B0609020204030204" pitchFamily="49" charset="0"/>
                <a:cs typeface="Consolas" panose="020B0609020204030204" pitchFamily="49" charset="0"/>
              </a:rPr>
              <a:t>'Preview'</a:t>
            </a:r>
            <a:r>
              <a:rPr lang="en-GB" altLang="zh-CN" dirty="0">
                <a:solidFill>
                  <a:schemeClr val="bg1">
                    <a:lumMod val="75000"/>
                  </a:schemeClr>
                </a:solidFill>
                <a:latin typeface="Consolas" panose="020B0609020204030204" pitchFamily="49" charset="0"/>
                <a:cs typeface="Consolas" panose="020B0609020204030204" pitchFamily="49" charset="0"/>
              </a:rPr>
              <a:t>, image)</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检测按下的按键，如果是</a:t>
            </a:r>
            <a:r>
              <a:rPr lang="en-GB" altLang="zh-CN" dirty="0">
                <a:solidFill>
                  <a:srgbClr val="DD0000"/>
                </a:solidFill>
                <a:effectLst/>
                <a:latin typeface="Consolas" panose="020B0609020204030204" pitchFamily="49" charset="0"/>
                <a:cs typeface="Consolas" panose="020B0609020204030204" pitchFamily="49" charset="0"/>
              </a:rPr>
              <a:t>Q</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键，则退出</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key = cv2.waitKey(</a:t>
            </a:r>
            <a:r>
              <a:rPr lang="en-GB" altLang="zh-CN" dirty="0">
                <a:solidFill>
                  <a:srgbClr val="000000"/>
                </a:solidFill>
                <a:effectLst/>
                <a:latin typeface="Consolas" panose="020B0609020204030204" pitchFamily="49" charset="0"/>
                <a:cs typeface="Consolas" panose="020B0609020204030204" pitchFamily="49" charset="0"/>
              </a:rPr>
              <a:t>5</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if </a:t>
            </a:r>
            <a:r>
              <a:rPr lang="en-GB" altLang="zh-CN" dirty="0">
                <a:latin typeface="Consolas" panose="020B0609020204030204" pitchFamily="49" charset="0"/>
                <a:cs typeface="Consolas" panose="020B0609020204030204" pitchFamily="49" charset="0"/>
              </a:rPr>
              <a:t>key == </a:t>
            </a:r>
            <a:r>
              <a:rPr lang="en-GB" altLang="zh-CN" dirty="0" err="1">
                <a:solidFill>
                  <a:srgbClr val="900090"/>
                </a:solidFill>
                <a:effectLst/>
                <a:latin typeface="Consolas" panose="020B0609020204030204" pitchFamily="49" charset="0"/>
                <a:cs typeface="Consolas" panose="020B0609020204030204" pitchFamily="49" charset="0"/>
              </a:rPr>
              <a:t>ord</a:t>
            </a:r>
            <a:r>
              <a:rPr lang="en-GB" altLang="zh-CN" dirty="0">
                <a:latin typeface="Consolas" panose="020B0609020204030204" pitchFamily="49" charset="0"/>
                <a:cs typeface="Consolas" panose="020B0609020204030204" pitchFamily="49" charset="0"/>
              </a:rPr>
              <a:t>(</a:t>
            </a:r>
            <a:r>
              <a:rPr lang="en-GB" altLang="zh-CN" dirty="0">
                <a:solidFill>
                  <a:srgbClr val="00AA00"/>
                </a:solidFill>
                <a:effectLst/>
                <a:latin typeface="Consolas" panose="020B0609020204030204" pitchFamily="49" charset="0"/>
                <a:cs typeface="Consolas" panose="020B0609020204030204" pitchFamily="49" charset="0"/>
              </a:rPr>
              <a:t>'q'</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break</a:t>
            </a:r>
            <a:br>
              <a:rPr lang="en-GB" altLang="zh-CN" dirty="0">
                <a:solidFill>
                  <a:srgbClr val="FF7700"/>
                </a:solidFill>
                <a:effectLst/>
                <a:latin typeface="Consolas" panose="020B0609020204030204" pitchFamily="49" charset="0"/>
                <a:cs typeface="Consolas" panose="020B0609020204030204" pitchFamily="49" charset="0"/>
              </a:rPr>
            </a:br>
            <a:br>
              <a:rPr lang="en-GB" altLang="zh-CN" dirty="0">
                <a:solidFill>
                  <a:srgbClr val="FF7700"/>
                </a:solidFill>
                <a:effectLst/>
                <a:latin typeface="Consolas" panose="020B0609020204030204" pitchFamily="49" charset="0"/>
                <a:cs typeface="Consolas" panose="020B0609020204030204" pitchFamily="49" charset="0"/>
              </a:rPr>
            </a:br>
            <a:r>
              <a:rPr lang="en-GB" altLang="zh-CN" dirty="0" err="1">
                <a:latin typeface="Consolas" panose="020B0609020204030204" pitchFamily="49" charset="0"/>
                <a:cs typeface="Consolas" panose="020B0609020204030204" pitchFamily="49" charset="0"/>
              </a:rPr>
              <a:t>cap.stop</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停止读取摄像头信号</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a:latin typeface="Consolas" panose="020B0609020204030204" pitchFamily="49" charset="0"/>
                <a:cs typeface="Consolas" panose="020B0609020204030204" pitchFamily="49" charset="0"/>
              </a:rPr>
              <a:t>cv2.destroyAllWindows()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关闭</a:t>
            </a:r>
            <a:r>
              <a:rPr lang="en-GB" altLang="zh-CN" dirty="0">
                <a:solidFill>
                  <a:srgbClr val="DD0000"/>
                </a:solidFill>
                <a:effectLst/>
                <a:latin typeface="Consolas" panose="020B0609020204030204" pitchFamily="49" charset="0"/>
                <a:cs typeface="Consolas" panose="020B0609020204030204" pitchFamily="49" charset="0"/>
              </a:rPr>
              <a:t>OpenCV</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窗口</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树莓派摄像头</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a:off x="467826" y="1379131"/>
            <a:ext cx="11072495" cy="840011"/>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若使用的是更早的树莓派系统版本，则可以仅使用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OpenCV</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rPr>
              <a:t>库完成图像信号的读取。</a:t>
            </a:r>
            <a:endPar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Consolas" panose="020B0609020204030204" pitchFamily="49" charset="0"/>
              <a:sym typeface="+mn-ea"/>
            </a:endParaRPr>
          </a:p>
        </p:txBody>
      </p:sp>
      <p:sp>
        <p:nvSpPr>
          <p:cNvPr id="10" name="文本框 9"/>
          <p:cNvSpPr txBox="1"/>
          <p:nvPr/>
        </p:nvSpPr>
        <p:spPr>
          <a:xfrm>
            <a:off x="467825" y="2187162"/>
            <a:ext cx="6101644" cy="3970318"/>
          </a:xfrm>
          <a:prstGeom prst="rect">
            <a:avLst/>
          </a:prstGeom>
          <a:solidFill>
            <a:schemeClr val="bg1"/>
          </a:solidFill>
          <a:ln>
            <a:solidFill>
              <a:schemeClr val="tx1"/>
            </a:solidFill>
          </a:ln>
        </p:spPr>
        <p:txBody>
          <a:bodyPr wrap="square">
            <a:spAutoFit/>
          </a:bodyPr>
          <a:lstStyle/>
          <a:p>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cv2</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cap = cv2.VideoCapture(</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solidFill>
                  <a:srgbClr val="FF7700"/>
                </a:solidFill>
                <a:effectLst/>
                <a:latin typeface="Consolas" panose="020B0609020204030204" pitchFamily="49" charset="0"/>
                <a:cs typeface="Consolas" panose="020B0609020204030204" pitchFamily="49" charset="0"/>
              </a:rPr>
              <a:t>while </a:t>
            </a:r>
            <a:r>
              <a:rPr lang="en-GB" altLang="zh-CN" dirty="0" err="1">
                <a:latin typeface="Consolas" panose="020B0609020204030204" pitchFamily="49" charset="0"/>
                <a:cs typeface="Consolas" panose="020B0609020204030204" pitchFamily="49" charset="0"/>
              </a:rPr>
              <a:t>cap.isOpened</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ret, frame = </a:t>
            </a:r>
            <a:r>
              <a:rPr lang="en-GB" altLang="zh-CN" dirty="0" err="1">
                <a:latin typeface="Consolas" panose="020B0609020204030204" pitchFamily="49" charset="0"/>
                <a:cs typeface="Consolas" panose="020B0609020204030204" pitchFamily="49" charset="0"/>
              </a:rPr>
              <a:t>cap.read</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cv2.imshow(</a:t>
            </a:r>
            <a:r>
              <a:rPr lang="en-GB" altLang="zh-CN" dirty="0">
                <a:solidFill>
                  <a:srgbClr val="00AA00"/>
                </a:solidFill>
                <a:effectLst/>
                <a:latin typeface="Consolas" panose="020B0609020204030204" pitchFamily="49" charset="0"/>
                <a:cs typeface="Consolas" panose="020B0609020204030204" pitchFamily="49" charset="0"/>
              </a:rPr>
              <a:t>'Camera Preview'</a:t>
            </a:r>
            <a:r>
              <a:rPr lang="en-GB" altLang="zh-CN" dirty="0">
                <a:latin typeface="Consolas" panose="020B0609020204030204" pitchFamily="49" charset="0"/>
                <a:cs typeface="Consolas" panose="020B0609020204030204" pitchFamily="49" charset="0"/>
              </a:rPr>
              <a:t>, frame)</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key = cv2.waitKey(</a:t>
            </a:r>
            <a:r>
              <a:rPr lang="en-GB" altLang="zh-CN" dirty="0">
                <a:solidFill>
                  <a:srgbClr val="000000"/>
                </a:solidFill>
                <a:effectLst/>
                <a:latin typeface="Consolas" panose="020B0609020204030204" pitchFamily="49" charset="0"/>
                <a:cs typeface="Consolas" panose="020B0609020204030204" pitchFamily="49" charset="0"/>
              </a:rPr>
              <a:t>5</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if </a:t>
            </a:r>
            <a:r>
              <a:rPr lang="en-GB" altLang="zh-CN" dirty="0">
                <a:latin typeface="Consolas" panose="020B0609020204030204" pitchFamily="49" charset="0"/>
                <a:cs typeface="Consolas" panose="020B0609020204030204" pitchFamily="49" charset="0"/>
              </a:rPr>
              <a:t>key == </a:t>
            </a:r>
            <a:r>
              <a:rPr lang="en-GB" altLang="zh-CN" dirty="0" err="1">
                <a:solidFill>
                  <a:srgbClr val="900090"/>
                </a:solidFill>
                <a:effectLst/>
                <a:latin typeface="Consolas" panose="020B0609020204030204" pitchFamily="49" charset="0"/>
                <a:cs typeface="Consolas" panose="020B0609020204030204" pitchFamily="49" charset="0"/>
              </a:rPr>
              <a:t>ord</a:t>
            </a:r>
            <a:r>
              <a:rPr lang="en-GB" altLang="zh-CN" dirty="0">
                <a:latin typeface="Consolas" panose="020B0609020204030204" pitchFamily="49" charset="0"/>
                <a:cs typeface="Consolas" panose="020B0609020204030204" pitchFamily="49" charset="0"/>
              </a:rPr>
              <a:t>(</a:t>
            </a:r>
            <a:r>
              <a:rPr lang="en-GB" altLang="zh-CN" dirty="0">
                <a:solidFill>
                  <a:srgbClr val="00AA00"/>
                </a:solidFill>
                <a:effectLst/>
                <a:latin typeface="Consolas" panose="020B0609020204030204" pitchFamily="49" charset="0"/>
                <a:cs typeface="Consolas" panose="020B0609020204030204" pitchFamily="49" charset="0"/>
              </a:rPr>
              <a:t>'q'</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break</a:t>
            </a:r>
            <a:br>
              <a:rPr lang="en-GB" altLang="zh-CN" dirty="0">
                <a:solidFill>
                  <a:srgbClr val="FF7700"/>
                </a:solidFill>
                <a:effectLst/>
                <a:latin typeface="Consolas" panose="020B0609020204030204" pitchFamily="49" charset="0"/>
                <a:cs typeface="Consolas" panose="020B0609020204030204" pitchFamily="49" charset="0"/>
              </a:rPr>
            </a:br>
            <a:br>
              <a:rPr lang="en-GB" altLang="zh-CN" dirty="0">
                <a:solidFill>
                  <a:srgbClr val="FF7700"/>
                </a:solidFill>
                <a:effectLst/>
                <a:latin typeface="Consolas" panose="020B0609020204030204" pitchFamily="49" charset="0"/>
                <a:cs typeface="Consolas" panose="020B0609020204030204" pitchFamily="49" charset="0"/>
              </a:rPr>
            </a:br>
            <a:r>
              <a:rPr lang="en-GB" altLang="zh-CN" dirty="0" err="1">
                <a:latin typeface="Consolas" panose="020B0609020204030204" pitchFamily="49" charset="0"/>
                <a:cs typeface="Consolas" panose="020B0609020204030204" pitchFamily="49" charset="0"/>
              </a:rPr>
              <a:t>cap.release</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cv2.destroyAllWindows()</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321070" y="1664743"/>
            <a:ext cx="11320521" cy="4194931"/>
          </a:xfrm>
          <a:prstGeom prst="rect">
            <a:avLst/>
          </a:prstGeom>
        </p:spPr>
        <p:txBody>
          <a:bodyPr wrap="square">
            <a:spAutoFit/>
          </a:bodyPr>
          <a:lstStyle/>
          <a:p>
            <a:pPr marL="457200" indent="-457200" fontAlgn="auto">
              <a:lnSpc>
                <a:spcPct val="150000"/>
              </a:lnSpc>
              <a:buFont typeface="Arial" panose="020B0604020202020204" pitchFamily="34" charset="0"/>
              <a:buChar char="•"/>
            </a:pPr>
            <a:r>
              <a:rPr kumimoji="1" lang="zh-CN" altLang="en-GB"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要</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运用树莓派主板</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摄像头</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+OpenCV</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完成目标检测任务，还需要专门的目标检测框架的支持，</a:t>
            </a:r>
            <a:r>
              <a:rPr kumimoji="1" lang="zh-CN" altLang="en-GB"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而</a:t>
            </a:r>
            <a:r>
              <a:rPr kumimoji="1" lang="en-GB" altLang="zh-CN" sz="20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GB"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You Only Look Once</a:t>
            </a:r>
            <a:r>
              <a:rPr kumimoji="1" lang="zh-CN" altLang="en-GB"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是一个著名的适用于机器视觉中的</a:t>
            </a:r>
            <a:r>
              <a:rPr kumimoji="1" lang="zh-CN" altLang="en-US" sz="20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目标检测问题</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的神经网络模型，最早由</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2015</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年由</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Joseph Redmon</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等人在论文</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You Only Look Once: Unified, Real-Time Object Detection》</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中首次提出。</a:t>
            </a:r>
            <a:endPar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457200" indent="-457200" fontAlgn="auto">
              <a:lnSpc>
                <a:spcPct val="150000"/>
              </a:lnSpc>
              <a:buFont typeface="Arial" panose="020B0604020202020204" pitchFamily="34" charset="0"/>
              <a:buChar char="•"/>
            </a:pP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模型是一种实时目标检测系统，它最大的特点是能够以很高的速度和效率完成目标检测任务，从而让实时检测成为可能。</a:t>
            </a:r>
            <a:endPar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457200" indent="-457200" fontAlgn="auto">
              <a:lnSpc>
                <a:spcPct val="150000"/>
              </a:lnSpc>
              <a:buFont typeface="Arial" panose="020B0604020202020204" pitchFamily="34" charset="0"/>
              <a:buChar char="•"/>
            </a:pP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最新的版本</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YOLOv8</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由</a:t>
            </a:r>
            <a:r>
              <a:rPr kumimoji="1" lang="en-GB"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Ultralytics</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发布，并预置了多种不同规模的、基于</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COCO</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数据集预训练的模型，其最小的</a:t>
            </a:r>
            <a:r>
              <a:rPr kumimoji="1" lang="en-GB" altLang="zh-CN" sz="20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Nano</a:t>
            </a:r>
            <a:r>
              <a:rPr kumimoji="1" lang="zh-CN" altLang="en-US" sz="20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版本</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即使是在树莓派这样的微型主控器上也能实现实时目标检测。</a:t>
            </a:r>
            <a:endPar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457200" indent="-457200" fontAlgn="auto">
              <a:lnSpc>
                <a:spcPct val="150000"/>
              </a:lnSpc>
              <a:buFont typeface="Arial" panose="020B0604020202020204" pitchFamily="34" charset="0"/>
              <a:buChar char="•"/>
            </a:pP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为了实现实时目标检测，可以在树莓派主板上使用</a:t>
            </a:r>
            <a:r>
              <a:rPr kumimoji="1" lang="en-GB"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Python</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第三方库</a:t>
            </a:r>
            <a:r>
              <a:rPr kumimoji="1" lang="en-GB" altLang="zh-CN" sz="2000" dirty="0" err="1">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ultralytics</a:t>
            </a:r>
            <a:r>
              <a:rPr kumimoji="1" lang="zh-CN" altLang="en-GB"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1" lang="zh-CN" altLang="en-GB"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03654" y="1793199"/>
            <a:ext cx="11320521" cy="3271601"/>
          </a:xfrm>
          <a:prstGeom prst="rect">
            <a:avLst/>
          </a:prstGeom>
        </p:spPr>
        <p:txBody>
          <a:bodyPr wrap="square">
            <a:spAutoFit/>
          </a:bodyPr>
          <a:lstStyle/>
          <a:p>
            <a:pPr fontAlgn="auto">
              <a:lnSpc>
                <a:spcPct val="150000"/>
              </a:lnSpc>
            </a:pP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在树莓派系统中，可以使用</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pip</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命令安装</a:t>
            </a:r>
            <a:r>
              <a:rPr kumimoji="1" lang="en-US"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ultralytics</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库</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endPar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r>
              <a:rPr kumimoji="1" lang="en-US"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sudo</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pip install </a:t>
            </a:r>
            <a:r>
              <a:rPr kumimoji="1" lang="en-US"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ultralytics</a:t>
            </a:r>
            <a:endPar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若使用的是树莓派</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5</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，以上命令可能会因为权限设定问题无法正常运行，需要增加参数：</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endPar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r>
              <a:rPr kumimoji="1" lang="en-US"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sudo</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pip install </a:t>
            </a:r>
            <a:r>
              <a:rPr kumimoji="1" lang="en-US" altLang="zh-CN" sz="2000" dirty="0" err="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ultralytics</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--break-system-packages</a:t>
            </a:r>
            <a:endPar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03654" y="1411773"/>
            <a:ext cx="11320521" cy="1424942"/>
          </a:xfrm>
          <a:prstGeom prst="rect">
            <a:avLst/>
          </a:prstGeom>
        </p:spPr>
        <p:txBody>
          <a:bodyPr wrap="square">
            <a:spAutoFit/>
          </a:bodyPr>
          <a:lstStyle/>
          <a:p>
            <a:pPr marL="342900" indent="-342900" fontAlgn="auto">
              <a:lnSpc>
                <a:spcPct val="150000"/>
              </a:lnSpc>
              <a:buFont typeface="Arial" panose="020B0604020202020204" pitchFamily="34" charset="0"/>
              <a:buChar char="•"/>
            </a:pP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安装完成后，我们就可以读取预置的，已经在</a:t>
            </a:r>
            <a:r>
              <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COCO</a:t>
            </a:r>
            <a:r>
              <a:rPr kumimoji="1" lang="zh-CN" altLang="en-US"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数据集上训练好的模型。</a:t>
            </a:r>
            <a:endParaRPr kumimoji="1" lang="en-US" altLang="zh-CN" sz="20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对于树莓派这样的运算性能较低的主板，我们可以使用最小规模的模型</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nano</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版本（对应</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yolov8n.pt</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文件），并导出为推理效率更高的</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NCNN</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版本，再重新读取使用。</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9" name="文本框 8"/>
          <p:cNvSpPr txBox="1"/>
          <p:nvPr/>
        </p:nvSpPr>
        <p:spPr>
          <a:xfrm>
            <a:off x="467825" y="3202027"/>
            <a:ext cx="6101644" cy="2862322"/>
          </a:xfrm>
          <a:prstGeom prst="rect">
            <a:avLst/>
          </a:prstGeom>
          <a:solidFill>
            <a:schemeClr val="bg1"/>
          </a:solidFill>
          <a:ln>
            <a:solidFill>
              <a:schemeClr val="tx1"/>
            </a:solidFill>
          </a:ln>
        </p:spPr>
        <p:txBody>
          <a:bodyPr wrap="square">
            <a:spAutoFit/>
          </a:bodyPr>
          <a:lstStyle/>
          <a:p>
            <a:r>
              <a:rPr lang="en-GB" altLang="zh-CN" sz="1800" dirty="0">
                <a:solidFill>
                  <a:srgbClr val="FF7700"/>
                </a:solidFill>
                <a:effectLst/>
                <a:latin typeface="Consolas" panose="020B0609020204030204" pitchFamily="49" charset="0"/>
                <a:cs typeface="Consolas" panose="020B0609020204030204" pitchFamily="49" charset="0"/>
              </a:rPr>
              <a:t>from </a:t>
            </a:r>
            <a:r>
              <a:rPr lang="en-GB" altLang="zh-CN" sz="1800" dirty="0" err="1">
                <a:latin typeface="Consolas" panose="020B0609020204030204" pitchFamily="49" charset="0"/>
                <a:cs typeface="Consolas" panose="020B0609020204030204" pitchFamily="49" charset="0"/>
              </a:rPr>
              <a:t>ultralytics</a:t>
            </a:r>
            <a:r>
              <a:rPr lang="en-GB" altLang="zh-CN" sz="1800" dirty="0">
                <a:latin typeface="Consolas" panose="020B0609020204030204" pitchFamily="49" charset="0"/>
                <a:cs typeface="Consolas" panose="020B0609020204030204" pitchFamily="49" charset="0"/>
              </a:rPr>
              <a:t> </a:t>
            </a:r>
            <a:r>
              <a:rPr lang="en-GB" altLang="zh-CN" sz="1800" dirty="0">
                <a:solidFill>
                  <a:srgbClr val="FF7700"/>
                </a:solidFill>
                <a:effectLst/>
                <a:latin typeface="Consolas" panose="020B0609020204030204" pitchFamily="49" charset="0"/>
                <a:cs typeface="Consolas" panose="020B0609020204030204" pitchFamily="49" charset="0"/>
              </a:rPr>
              <a:t>import </a:t>
            </a:r>
            <a:r>
              <a:rPr lang="en-GB" altLang="zh-CN" sz="1800" dirty="0">
                <a:latin typeface="Consolas" panose="020B0609020204030204" pitchFamily="49" charset="0"/>
                <a:cs typeface="Consolas" panose="020B0609020204030204" pitchFamily="49" charset="0"/>
              </a:rPr>
              <a:t>YOLO</a:t>
            </a:r>
            <a:br>
              <a:rPr lang="en-GB" altLang="zh-CN" sz="1800" dirty="0">
                <a:latin typeface="Consolas" panose="020B0609020204030204" pitchFamily="49" charset="0"/>
                <a:cs typeface="Consolas" panose="020B0609020204030204" pitchFamily="49" charset="0"/>
              </a:rPr>
            </a:br>
            <a:r>
              <a:rPr lang="en-GB" altLang="zh-CN" sz="1800" dirty="0">
                <a:solidFill>
                  <a:srgbClr val="FF7700"/>
                </a:solidFill>
                <a:effectLst/>
                <a:latin typeface="Consolas" panose="020B0609020204030204" pitchFamily="49" charset="0"/>
                <a:cs typeface="Consolas" panose="020B0609020204030204" pitchFamily="49" charset="0"/>
              </a:rPr>
              <a:t>import </a:t>
            </a:r>
            <a:r>
              <a:rPr lang="en-GB" altLang="zh-CN" sz="1800" dirty="0">
                <a:latin typeface="Consolas" panose="020B0609020204030204" pitchFamily="49" charset="0"/>
                <a:cs typeface="Consolas" panose="020B0609020204030204" pitchFamily="49" charset="0"/>
              </a:rPr>
              <a:t>cv2</a:t>
            </a:r>
            <a:br>
              <a:rPr lang="en-GB" altLang="zh-CN" sz="1800" dirty="0">
                <a:latin typeface="Consolas" panose="020B0609020204030204" pitchFamily="49" charset="0"/>
                <a:cs typeface="Consolas" panose="020B0609020204030204" pitchFamily="49" charset="0"/>
              </a:rPr>
            </a:b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cap = cv2.VideoCapture(</a:t>
            </a:r>
            <a:r>
              <a:rPr lang="en-GB" altLang="zh-CN" sz="1800" dirty="0">
                <a:solidFill>
                  <a:srgbClr val="000000"/>
                </a:solidFill>
                <a:effectLst/>
                <a:latin typeface="Consolas" panose="020B0609020204030204" pitchFamily="49" charset="0"/>
                <a:cs typeface="Consolas" panose="020B0609020204030204" pitchFamily="49" charset="0"/>
              </a:rPr>
              <a:t>0</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solidFill>
                  <a:srgbClr val="DD0000"/>
                </a:solidFill>
                <a:effectLst/>
                <a:latin typeface="Consolas" panose="020B0609020204030204" pitchFamily="49" charset="0"/>
                <a:cs typeface="Consolas" panose="020B0609020204030204" pitchFamily="49" charset="0"/>
              </a:rPr>
              <a:t># </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读取</a:t>
            </a:r>
            <a:r>
              <a:rPr lang="en-GB" altLang="zh-CN" sz="1800" dirty="0">
                <a:solidFill>
                  <a:srgbClr val="DD0000"/>
                </a:solidFill>
                <a:effectLst/>
                <a:latin typeface="Consolas" panose="020B0609020204030204" pitchFamily="49" charset="0"/>
                <a:cs typeface="Consolas" panose="020B0609020204030204" pitchFamily="49" charset="0"/>
              </a:rPr>
              <a:t>yolov8</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预置的</a:t>
            </a:r>
            <a:r>
              <a:rPr lang="en-GB" altLang="zh-CN" sz="1800" dirty="0">
                <a:solidFill>
                  <a:srgbClr val="DD0000"/>
                </a:solidFill>
                <a:effectLst/>
                <a:latin typeface="Consolas" panose="020B0609020204030204" pitchFamily="49" charset="0"/>
                <a:cs typeface="Consolas" panose="020B0609020204030204" pitchFamily="49" charset="0"/>
              </a:rPr>
              <a:t>nano</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模型文件</a:t>
            </a:r>
            <a:b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sz="1800" dirty="0">
                <a:latin typeface="Consolas" panose="020B0609020204030204" pitchFamily="49" charset="0"/>
                <a:cs typeface="Consolas" panose="020B0609020204030204" pitchFamily="49" charset="0"/>
              </a:rPr>
              <a:t>model = YOLO(</a:t>
            </a:r>
            <a:r>
              <a:rPr lang="en-GB" altLang="zh-CN" sz="1800" dirty="0">
                <a:solidFill>
                  <a:srgbClr val="00AA00"/>
                </a:solidFill>
                <a:effectLst/>
                <a:latin typeface="Consolas" panose="020B0609020204030204" pitchFamily="49" charset="0"/>
                <a:cs typeface="Consolas" panose="020B0609020204030204" pitchFamily="49" charset="0"/>
              </a:rPr>
              <a:t>"yolov8n.pt"</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solidFill>
                  <a:srgbClr val="DD0000"/>
                </a:solidFill>
                <a:effectLst/>
                <a:latin typeface="Consolas" panose="020B0609020204030204" pitchFamily="49" charset="0"/>
                <a:cs typeface="Consolas" panose="020B0609020204030204" pitchFamily="49" charset="0"/>
              </a:rPr>
              <a:t># </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重新导出为</a:t>
            </a:r>
            <a:r>
              <a:rPr lang="en-GB" altLang="zh-CN" sz="1800" dirty="0">
                <a:solidFill>
                  <a:srgbClr val="DD0000"/>
                </a:solidFill>
                <a:effectLst/>
                <a:latin typeface="Consolas" panose="020B0609020204030204" pitchFamily="49" charset="0"/>
                <a:cs typeface="Consolas" panose="020B0609020204030204" pitchFamily="49" charset="0"/>
              </a:rPr>
              <a:t>NCNN</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模型文件</a:t>
            </a:r>
            <a:b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sz="1800" dirty="0" err="1">
                <a:latin typeface="Consolas" panose="020B0609020204030204" pitchFamily="49" charset="0"/>
                <a:cs typeface="Consolas" panose="020B0609020204030204" pitchFamily="49" charset="0"/>
              </a:rPr>
              <a:t>model.export</a:t>
            </a:r>
            <a:r>
              <a:rPr lang="en-GB" altLang="zh-CN" sz="1800" dirty="0">
                <a:latin typeface="Consolas" panose="020B0609020204030204" pitchFamily="49" charset="0"/>
                <a:cs typeface="Consolas" panose="020B0609020204030204" pitchFamily="49" charset="0"/>
              </a:rPr>
              <a:t>(</a:t>
            </a:r>
            <a:r>
              <a:rPr lang="en-GB" altLang="zh-CN" sz="1800" dirty="0">
                <a:solidFill>
                  <a:srgbClr val="000000"/>
                </a:solidFill>
                <a:effectLst/>
                <a:latin typeface="Consolas" panose="020B0609020204030204" pitchFamily="49" charset="0"/>
                <a:cs typeface="Consolas" panose="020B0609020204030204" pitchFamily="49" charset="0"/>
              </a:rPr>
              <a:t>format</a:t>
            </a:r>
            <a:r>
              <a:rPr lang="en-GB" altLang="zh-CN" sz="1800" dirty="0">
                <a:latin typeface="Consolas" panose="020B0609020204030204" pitchFamily="49" charset="0"/>
                <a:cs typeface="Consolas" panose="020B0609020204030204" pitchFamily="49" charset="0"/>
              </a:rPr>
              <a:t>=</a:t>
            </a:r>
            <a:r>
              <a:rPr lang="en-GB" altLang="zh-CN" sz="1800" dirty="0">
                <a:solidFill>
                  <a:srgbClr val="00AA00"/>
                </a:solidFill>
                <a:effectLst/>
                <a:latin typeface="Consolas" panose="020B0609020204030204" pitchFamily="49" charset="0"/>
                <a:cs typeface="Consolas" panose="020B0609020204030204" pitchFamily="49" charset="0"/>
              </a:rPr>
              <a:t>"</a:t>
            </a:r>
            <a:r>
              <a:rPr lang="en-GB" altLang="zh-CN" sz="1800" dirty="0" err="1">
                <a:solidFill>
                  <a:srgbClr val="00AA00"/>
                </a:solidFill>
                <a:effectLst/>
                <a:latin typeface="Consolas" panose="020B0609020204030204" pitchFamily="49" charset="0"/>
                <a:cs typeface="Consolas" panose="020B0609020204030204" pitchFamily="49" charset="0"/>
              </a:rPr>
              <a:t>ncnn</a:t>
            </a:r>
            <a:r>
              <a:rPr lang="en-GB" altLang="zh-CN" sz="1800" dirty="0">
                <a:solidFill>
                  <a:srgbClr val="00AA00"/>
                </a:solidFill>
                <a:effectLst/>
                <a:latin typeface="Consolas" panose="020B0609020204030204" pitchFamily="49" charset="0"/>
                <a:cs typeface="Consolas" panose="020B0609020204030204" pitchFamily="49" charset="0"/>
              </a:rPr>
              <a:t>"</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solidFill>
                  <a:srgbClr val="DD0000"/>
                </a:solidFill>
                <a:effectLst/>
                <a:latin typeface="Consolas" panose="020B0609020204030204" pitchFamily="49" charset="0"/>
                <a:cs typeface="Consolas" panose="020B0609020204030204" pitchFamily="49" charset="0"/>
              </a:rPr>
              <a:t># </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重新读取模型文件</a:t>
            </a:r>
            <a:b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sz="1800" dirty="0" err="1">
                <a:latin typeface="Consolas" panose="020B0609020204030204" pitchFamily="49" charset="0"/>
                <a:cs typeface="Consolas" panose="020B0609020204030204" pitchFamily="49" charset="0"/>
              </a:rPr>
              <a:t>ncnn_model</a:t>
            </a:r>
            <a:r>
              <a:rPr lang="en-GB" altLang="zh-CN" sz="1800" dirty="0">
                <a:latin typeface="Consolas" panose="020B0609020204030204" pitchFamily="49" charset="0"/>
                <a:cs typeface="Consolas" panose="020B0609020204030204" pitchFamily="49" charset="0"/>
              </a:rPr>
              <a:t> = YOLO(</a:t>
            </a:r>
            <a:r>
              <a:rPr lang="en-GB" altLang="zh-CN" sz="1800" dirty="0">
                <a:solidFill>
                  <a:srgbClr val="00AA00"/>
                </a:solidFill>
                <a:effectLst/>
                <a:latin typeface="Consolas" panose="020B0609020204030204" pitchFamily="49" charset="0"/>
                <a:cs typeface="Consolas" panose="020B0609020204030204" pitchFamily="49" charset="0"/>
              </a:rPr>
              <a:t>"yolov8n_ncnn_model"</a:t>
            </a:r>
            <a:r>
              <a:rPr lang="en-GB" altLang="zh-CN" sz="1800" dirty="0">
                <a:latin typeface="Consolas" panose="020B0609020204030204" pitchFamily="49" charset="0"/>
                <a:cs typeface="Consolas" panose="020B0609020204030204" pitchFamily="49" charset="0"/>
              </a:rPr>
              <a:t>)</a:t>
            </a:r>
            <a:endParaRPr lang="zh-CN" altLang="en-US" dirty="0"/>
          </a:p>
        </p:txBody>
      </p:sp>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03654" y="1411773"/>
            <a:ext cx="11320521" cy="1424942"/>
          </a:xfrm>
          <a:prstGeom prst="rect">
            <a:avLst/>
          </a:prstGeom>
        </p:spPr>
        <p:txBody>
          <a:bodyPr wrap="square">
            <a:spAutoFit/>
          </a:bodyPr>
          <a:lstStyle/>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使用时，可以直接将图像数据传入模型进行推理。</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得到的结果</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results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是一个长度为</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的列表，我们可以用</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results[0]</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获取检测结果。</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为了便于预览，该数据可以直接调用</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plot</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方法得到标注了检测结果预览框的图像。</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0" name="文本框 9"/>
          <p:cNvSpPr txBox="1"/>
          <p:nvPr/>
        </p:nvSpPr>
        <p:spPr>
          <a:xfrm>
            <a:off x="467825" y="3134808"/>
            <a:ext cx="6101644" cy="3139321"/>
          </a:xfrm>
          <a:prstGeom prst="rect">
            <a:avLst/>
          </a:prstGeom>
          <a:solidFill>
            <a:schemeClr val="bg1"/>
          </a:solidFill>
          <a:ln>
            <a:solidFill>
              <a:schemeClr val="tx1"/>
            </a:solidFill>
          </a:ln>
        </p:spPr>
        <p:txBody>
          <a:bodyPr wrap="square">
            <a:spAutoFit/>
          </a:bodyPr>
          <a:lstStyle/>
          <a:p>
            <a:r>
              <a:rPr lang="en-GB" altLang="zh-CN" sz="1800" dirty="0">
                <a:solidFill>
                  <a:srgbClr val="FF7700"/>
                </a:solidFill>
                <a:effectLst/>
                <a:latin typeface="Consolas" panose="020B0609020204030204" pitchFamily="49" charset="0"/>
                <a:cs typeface="Consolas" panose="020B0609020204030204" pitchFamily="49" charset="0"/>
              </a:rPr>
              <a:t>while </a:t>
            </a:r>
            <a:r>
              <a:rPr lang="en-GB" altLang="zh-CN" sz="1800" dirty="0" err="1">
                <a:latin typeface="Consolas" panose="020B0609020204030204" pitchFamily="49" charset="0"/>
                <a:cs typeface="Consolas" panose="020B0609020204030204" pitchFamily="49" charset="0"/>
              </a:rPr>
              <a:t>cap.isOpened</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ret, image = </a:t>
            </a:r>
            <a:r>
              <a:rPr lang="en-GB" altLang="zh-CN" sz="1800" dirty="0" err="1">
                <a:latin typeface="Consolas" panose="020B0609020204030204" pitchFamily="49" charset="0"/>
                <a:cs typeface="Consolas" panose="020B0609020204030204" pitchFamily="49" charset="0"/>
              </a:rPr>
              <a:t>cap.read</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image = cv2.flip(image, </a:t>
            </a:r>
            <a:r>
              <a:rPr lang="en-GB" altLang="zh-CN" sz="1800" dirty="0">
                <a:solidFill>
                  <a:srgbClr val="000000"/>
                </a:solidFill>
                <a:effectLst/>
                <a:latin typeface="Consolas" panose="020B0609020204030204" pitchFamily="49" charset="0"/>
                <a:cs typeface="Consolas" panose="020B0609020204030204" pitchFamily="49" charset="0"/>
              </a:rPr>
              <a:t>1</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a:t>
            </a:r>
            <a:r>
              <a:rPr lang="en-GB" altLang="zh-CN" sz="1800" dirty="0">
                <a:solidFill>
                  <a:srgbClr val="DD0000"/>
                </a:solidFill>
                <a:effectLst/>
                <a:latin typeface="Consolas" panose="020B0609020204030204" pitchFamily="49" charset="0"/>
                <a:cs typeface="Consolas" panose="020B0609020204030204" pitchFamily="49" charset="0"/>
              </a:rPr>
              <a:t># </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运用模型对当前视频帧进行推理</a:t>
            </a:r>
            <a:b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sz="1800" dirty="0">
                <a:latin typeface="Consolas" panose="020B0609020204030204" pitchFamily="49" charset="0"/>
                <a:cs typeface="Consolas" panose="020B0609020204030204" pitchFamily="49" charset="0"/>
              </a:rPr>
              <a:t>results = </a:t>
            </a:r>
            <a:r>
              <a:rPr lang="en-GB" altLang="zh-CN" sz="1800" dirty="0" err="1">
                <a:latin typeface="Consolas" panose="020B0609020204030204" pitchFamily="49" charset="0"/>
                <a:cs typeface="Consolas" panose="020B0609020204030204" pitchFamily="49" charset="0"/>
              </a:rPr>
              <a:t>ncnn_model</a:t>
            </a:r>
            <a:r>
              <a:rPr lang="en-GB" altLang="zh-CN" sz="1800" dirty="0">
                <a:latin typeface="Consolas" panose="020B0609020204030204" pitchFamily="49" charset="0"/>
                <a:cs typeface="Consolas" panose="020B0609020204030204" pitchFamily="49" charset="0"/>
              </a:rPr>
              <a:t>(image)</a:t>
            </a:r>
            <a:br>
              <a:rPr lang="en-GB" altLang="zh-CN" sz="1800" dirty="0">
                <a:solidFill>
                  <a:srgbClr val="000000"/>
                </a:solidFill>
                <a:effectLst/>
                <a:latin typeface="Consolas" panose="020B0609020204030204" pitchFamily="49" charset="0"/>
                <a:cs typeface="Consolas" panose="020B0609020204030204" pitchFamily="49" charset="0"/>
              </a:rPr>
            </a:br>
            <a:r>
              <a:rPr lang="en-GB" altLang="zh-CN" sz="1800" dirty="0">
                <a:solidFill>
                  <a:srgbClr val="000000"/>
                </a:solidFill>
                <a:effectLst/>
                <a:latin typeface="Consolas" panose="020B0609020204030204" pitchFamily="49" charset="0"/>
                <a:cs typeface="Consolas" panose="020B0609020204030204" pitchFamily="49" charset="0"/>
              </a:rPr>
              <a:t>    </a:t>
            </a:r>
            <a:r>
              <a:rPr lang="en-GB" altLang="zh-CN" sz="1800" dirty="0">
                <a:solidFill>
                  <a:srgbClr val="DD0000"/>
                </a:solidFill>
                <a:effectLst/>
                <a:latin typeface="Consolas" panose="020B0609020204030204" pitchFamily="49" charset="0"/>
                <a:cs typeface="Consolas" panose="020B0609020204030204" pitchFamily="49" charset="0"/>
              </a:rPr>
              <a:t># </a:t>
            </a: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展示目标检测结果</a:t>
            </a:r>
            <a:b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sz="1800"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sz="1800" dirty="0" err="1">
                <a:latin typeface="Consolas" panose="020B0609020204030204" pitchFamily="49" charset="0"/>
                <a:cs typeface="Consolas" panose="020B0609020204030204" pitchFamily="49" charset="0"/>
              </a:rPr>
              <a:t>annotated_frame</a:t>
            </a:r>
            <a:r>
              <a:rPr lang="en-GB" altLang="zh-CN" sz="1800" dirty="0">
                <a:latin typeface="Consolas" panose="020B0609020204030204" pitchFamily="49" charset="0"/>
                <a:cs typeface="Consolas" panose="020B0609020204030204" pitchFamily="49" charset="0"/>
              </a:rPr>
              <a:t> = results[</a:t>
            </a:r>
            <a:r>
              <a:rPr lang="en-GB" altLang="zh-CN" sz="1800" dirty="0">
                <a:solidFill>
                  <a:srgbClr val="000000"/>
                </a:solidFill>
                <a:effectLst/>
                <a:latin typeface="Consolas" panose="020B0609020204030204" pitchFamily="49" charset="0"/>
                <a:cs typeface="Consolas" panose="020B0609020204030204" pitchFamily="49" charset="0"/>
              </a:rPr>
              <a:t>0</a:t>
            </a:r>
            <a:r>
              <a:rPr lang="en-GB" altLang="zh-CN" sz="1800" dirty="0">
                <a:latin typeface="Consolas" panose="020B0609020204030204" pitchFamily="49" charset="0"/>
                <a:cs typeface="Consolas" panose="020B0609020204030204" pitchFamily="49" charset="0"/>
              </a:rPr>
              <a:t>].plot()</a:t>
            </a:r>
            <a:br>
              <a:rPr lang="en-GB" altLang="zh-CN" sz="1800" dirty="0">
                <a:latin typeface="Consolas" panose="020B0609020204030204" pitchFamily="49" charset="0"/>
                <a:cs typeface="Consolas" panose="020B0609020204030204" pitchFamily="49" charset="0"/>
              </a:rPr>
            </a:br>
            <a:r>
              <a:rPr lang="zh-CN" altLang="en-US" sz="1800" dirty="0">
                <a:latin typeface="Consolas" panose="020B0609020204030204" pitchFamily="49" charset="0"/>
                <a:cs typeface="Consolas" panose="020B0609020204030204" pitchFamily="49" charset="0"/>
              </a:rPr>
              <a:t>    </a:t>
            </a:r>
            <a:r>
              <a:rPr lang="en-GB" altLang="zh-CN" sz="1800" dirty="0">
                <a:latin typeface="Consolas" panose="020B0609020204030204" pitchFamily="49" charset="0"/>
                <a:cs typeface="Consolas" panose="020B0609020204030204" pitchFamily="49" charset="0"/>
              </a:rPr>
              <a:t>cv2.imshow(</a:t>
            </a:r>
            <a:r>
              <a:rPr lang="en-GB" altLang="zh-CN" sz="1800" dirty="0">
                <a:solidFill>
                  <a:srgbClr val="00AA00"/>
                </a:solidFill>
                <a:effectLst/>
                <a:latin typeface="Consolas" panose="020B0609020204030204" pitchFamily="49" charset="0"/>
                <a:cs typeface="Consolas" panose="020B0609020204030204" pitchFamily="49" charset="0"/>
              </a:rPr>
              <a:t>"result"</a:t>
            </a:r>
            <a:r>
              <a:rPr lang="en-GB" altLang="zh-CN" sz="1800" dirty="0">
                <a:latin typeface="Consolas" panose="020B0609020204030204" pitchFamily="49" charset="0"/>
                <a:cs typeface="Consolas" panose="020B0609020204030204" pitchFamily="49" charset="0"/>
              </a:rPr>
              <a:t>, </a:t>
            </a:r>
            <a:r>
              <a:rPr lang="en-GB" altLang="zh-CN" sz="1800" dirty="0" err="1">
                <a:latin typeface="Consolas" panose="020B0609020204030204" pitchFamily="49" charset="0"/>
                <a:cs typeface="Consolas" panose="020B0609020204030204" pitchFamily="49" charset="0"/>
              </a:rPr>
              <a:t>annotated_frame</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key = cv2.waitKey(</a:t>
            </a:r>
            <a:r>
              <a:rPr lang="en-GB" altLang="zh-CN" sz="1800" dirty="0">
                <a:solidFill>
                  <a:srgbClr val="000000"/>
                </a:solidFill>
                <a:effectLst/>
                <a:latin typeface="Consolas" panose="020B0609020204030204" pitchFamily="49" charset="0"/>
                <a:cs typeface="Consolas" panose="020B0609020204030204" pitchFamily="49" charset="0"/>
              </a:rPr>
              <a:t>5</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a:t>
            </a:r>
            <a:r>
              <a:rPr lang="en-GB" altLang="zh-CN" sz="1800" dirty="0">
                <a:solidFill>
                  <a:srgbClr val="FF7700"/>
                </a:solidFill>
                <a:effectLst/>
                <a:latin typeface="Consolas" panose="020B0609020204030204" pitchFamily="49" charset="0"/>
                <a:cs typeface="Consolas" panose="020B0609020204030204" pitchFamily="49" charset="0"/>
              </a:rPr>
              <a:t>if </a:t>
            </a:r>
            <a:r>
              <a:rPr lang="en-GB" altLang="zh-CN" sz="1800" dirty="0">
                <a:latin typeface="Consolas" panose="020B0609020204030204" pitchFamily="49" charset="0"/>
                <a:cs typeface="Consolas" panose="020B0609020204030204" pitchFamily="49" charset="0"/>
              </a:rPr>
              <a:t>key == </a:t>
            </a:r>
            <a:r>
              <a:rPr lang="en-GB" altLang="zh-CN" sz="1800" dirty="0" err="1">
                <a:solidFill>
                  <a:srgbClr val="900090"/>
                </a:solidFill>
                <a:effectLst/>
                <a:latin typeface="Consolas" panose="020B0609020204030204" pitchFamily="49" charset="0"/>
                <a:cs typeface="Consolas" panose="020B0609020204030204" pitchFamily="49" charset="0"/>
              </a:rPr>
              <a:t>ord</a:t>
            </a:r>
            <a:r>
              <a:rPr lang="en-GB" altLang="zh-CN" sz="1800" dirty="0">
                <a:latin typeface="Consolas" panose="020B0609020204030204" pitchFamily="49" charset="0"/>
                <a:cs typeface="Consolas" panose="020B0609020204030204" pitchFamily="49" charset="0"/>
              </a:rPr>
              <a:t>(</a:t>
            </a:r>
            <a:r>
              <a:rPr lang="en-GB" altLang="zh-CN" sz="1800" dirty="0">
                <a:solidFill>
                  <a:srgbClr val="00AA00"/>
                </a:solidFill>
                <a:effectLst/>
                <a:latin typeface="Consolas" panose="020B0609020204030204" pitchFamily="49" charset="0"/>
                <a:cs typeface="Consolas" panose="020B0609020204030204" pitchFamily="49" charset="0"/>
              </a:rPr>
              <a:t>'q'</a:t>
            </a:r>
            <a:r>
              <a:rPr lang="en-GB" altLang="zh-CN" sz="1800" dirty="0">
                <a:latin typeface="Consolas" panose="020B0609020204030204" pitchFamily="49" charset="0"/>
                <a:cs typeface="Consolas" panose="020B0609020204030204" pitchFamily="49" charset="0"/>
              </a:rPr>
              <a:t>):</a:t>
            </a:r>
            <a:br>
              <a:rPr lang="en-GB" altLang="zh-CN" sz="1800" dirty="0">
                <a:latin typeface="Consolas" panose="020B0609020204030204" pitchFamily="49" charset="0"/>
                <a:cs typeface="Consolas" panose="020B0609020204030204" pitchFamily="49" charset="0"/>
              </a:rPr>
            </a:br>
            <a:r>
              <a:rPr lang="en-GB" altLang="zh-CN" sz="1800" dirty="0">
                <a:latin typeface="Consolas" panose="020B0609020204030204" pitchFamily="49" charset="0"/>
                <a:cs typeface="Consolas" panose="020B0609020204030204" pitchFamily="49" charset="0"/>
              </a:rPr>
              <a:t>        </a:t>
            </a:r>
            <a:r>
              <a:rPr lang="en-GB" altLang="zh-CN" sz="1800" dirty="0">
                <a:solidFill>
                  <a:srgbClr val="FF7700"/>
                </a:solidFill>
                <a:effectLst/>
                <a:latin typeface="Consolas" panose="020B0609020204030204" pitchFamily="49" charset="0"/>
                <a:cs typeface="Consolas" panose="020B0609020204030204" pitchFamily="49" charset="0"/>
              </a:rPr>
              <a:t>break</a:t>
            </a:r>
            <a:endParaRPr lang="zh-CN" altLang="en-US" dirty="0"/>
          </a:p>
        </p:txBody>
      </p:sp>
      <p:pic>
        <p:nvPicPr>
          <p:cNvPr id="11" name="Picture 2" descr="Pre-trained YOLOv8 model for object detection in real-time vide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0756" y="3111027"/>
            <a:ext cx="4645348" cy="30983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35739" y="1524571"/>
            <a:ext cx="11320521" cy="4656596"/>
          </a:xfrm>
          <a:prstGeom prst="rect">
            <a:avLst/>
          </a:prstGeom>
        </p:spPr>
        <p:txBody>
          <a:bodyPr wrap="square">
            <a:spAutoFit/>
          </a:bodyPr>
          <a:lstStyle/>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检测结果除了可以用</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plot</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方法获取默认的预览图像外，还可以用</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boxes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属性读取详细的信息。</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fontAlgn="auto">
              <a:lnSpc>
                <a:spcPct val="150000"/>
              </a:lnSpc>
              <a:buFont typeface="Arial" panose="020B0604020202020204" pitchFamily="34" charset="0"/>
              <a:buChar char="•"/>
            </a:pP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boxes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属性得到的是一个由被检测到的所有物体对象组成的列表。</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fontAlgn="auto">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而被检测到的物体对象有几个关键属性：</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800100" lvl="1" indent="-342900">
              <a:lnSpc>
                <a:spcPct val="150000"/>
              </a:lnSpc>
              <a:buFont typeface="Arial" panose="020B0604020202020204" pitchFamily="34" charset="0"/>
              <a:buChar char="•"/>
            </a:pPr>
            <a:r>
              <a:rPr kumimoji="1" lang="en-US" altLang="zh-CN" sz="2000"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cls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，用整数索引表示检测到的物体类别。</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800100" lvl="1" indent="-342900">
              <a:lnSpc>
                <a:spcPct val="150000"/>
              </a:lnSpc>
              <a:buFont typeface="Arial" panose="020B0604020202020204" pitchFamily="34" charset="0"/>
              <a:buChar char="•"/>
            </a:pP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conf</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，置信度，表示有多大把握检测是正确的，我们可以根据</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conf</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设定阈值。</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800100" lvl="1" indent="-342900">
              <a:lnSpc>
                <a:spcPct val="150000"/>
              </a:lnSpc>
              <a:buFont typeface="Arial" panose="020B0604020202020204" pitchFamily="34" charset="0"/>
              <a:buChar char="•"/>
            </a:pPr>
            <a:r>
              <a:rPr kumimoji="1" lang="en-US" altLang="zh-CN" sz="2000"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xyxy</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，使用 </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x1, y1, x2, y2) </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格式表示的边界框坐标，其中 </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x1, y1) </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是左上角，</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x2, y2) </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是右下角。</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以上每个属性都是一个列表，若有多个可能的类别匹配结果则会依次列出。一般情况下，选择索引为</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0</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的值进行分析即可。</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lnSpc>
                <a:spcPct val="150000"/>
              </a:lnSpc>
              <a:buFont typeface="Arial" panose="020B0604020202020204" pitchFamily="34" charset="0"/>
              <a:buChar char="•"/>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除了</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boxes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外，还有</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names</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属性，是包含每个类别索引与类别名称的对应关系的字典。例如</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COCO</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数据集为</a:t>
            </a:r>
            <a:r>
              <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{0: 'person', 1: 'bicycle', 2: 'car', 3: 'motorcycle', 4: 'airplane'</a:t>
            </a:r>
            <a:r>
              <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1" lang="en-GB"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437009"/>
            <a:ext cx="11320521" cy="501612"/>
          </a:xfrm>
          <a:prstGeom prst="rect">
            <a:avLst/>
          </a:prstGeom>
        </p:spPr>
        <p:txBody>
          <a:bodyPr wrap="square">
            <a:spAutoFit/>
          </a:bodyPr>
          <a:lstStyle/>
          <a:p>
            <a:pPr fontAlgn="auto">
              <a:lnSpc>
                <a:spcPct val="150000"/>
              </a:lnSpc>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有了这些信息，我们可以改用手动方式标记出检测框，用以实现更精细的控制。</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9" name="文本框 8"/>
          <p:cNvSpPr txBox="1"/>
          <p:nvPr/>
        </p:nvSpPr>
        <p:spPr>
          <a:xfrm>
            <a:off x="193322" y="2489782"/>
            <a:ext cx="11805356" cy="3416320"/>
          </a:xfrm>
          <a:prstGeom prst="rect">
            <a:avLst/>
          </a:prstGeom>
          <a:solidFill>
            <a:schemeClr val="bg1"/>
          </a:solidFill>
          <a:ln>
            <a:solidFill>
              <a:schemeClr val="tx1"/>
            </a:solidFill>
          </a:ln>
        </p:spPr>
        <p:txBody>
          <a:bodyPr wrap="square">
            <a:spAutoFit/>
          </a:bodyPr>
          <a:lstStyle/>
          <a:p>
            <a:r>
              <a:rPr lang="en-GB" altLang="zh-CN" dirty="0">
                <a:solidFill>
                  <a:srgbClr val="FF7700"/>
                </a:solidFill>
                <a:effectLst/>
                <a:latin typeface="Consolas" panose="020B0609020204030204" pitchFamily="49" charset="0"/>
                <a:cs typeface="Consolas" panose="020B0609020204030204" pitchFamily="49" charset="0"/>
              </a:rPr>
              <a:t>for </a:t>
            </a:r>
            <a:r>
              <a:rPr lang="en-GB" altLang="zh-CN" dirty="0">
                <a:latin typeface="Consolas" panose="020B0609020204030204" pitchFamily="49" charset="0"/>
                <a:cs typeface="Consolas" panose="020B0609020204030204" pitchFamily="49" charset="0"/>
              </a:rPr>
              <a:t>box </a:t>
            </a:r>
            <a:r>
              <a:rPr lang="en-GB" altLang="zh-CN" dirty="0">
                <a:solidFill>
                  <a:srgbClr val="FF7700"/>
                </a:solidFill>
                <a:effectLst/>
                <a:latin typeface="Consolas" panose="020B0609020204030204" pitchFamily="49" charset="0"/>
                <a:cs typeface="Consolas" panose="020B0609020204030204" pitchFamily="49" charset="0"/>
              </a:rPr>
              <a:t>in </a:t>
            </a:r>
            <a:r>
              <a:rPr lang="en-GB" altLang="zh-CN" dirty="0">
                <a:latin typeface="Consolas" panose="020B0609020204030204" pitchFamily="49" charset="0"/>
                <a:cs typeface="Consolas" panose="020B0609020204030204" pitchFamily="49" charset="0"/>
              </a:rPr>
              <a:t>results[</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].boxes:</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获取边界框的坐标</a:t>
            </a:r>
            <a:r>
              <a:rPr lang="zh-CN" altLang="en-US" dirty="0">
                <a:solidFill>
                  <a:srgbClr val="DD0000"/>
                </a:solidFill>
                <a:effectLst/>
                <a:latin typeface="Consolas" panose="020B0609020204030204" pitchFamily="49" charset="0"/>
                <a:cs typeface="Consolas" panose="020B0609020204030204" pitchFamily="49" charset="0"/>
              </a:rPr>
              <a:t> </a:t>
            </a:r>
            <a:r>
              <a:rPr lang="en-US" altLang="zh-CN" dirty="0">
                <a:solidFill>
                  <a:srgbClr val="DD0000"/>
                </a:solidFill>
                <a:effectLst/>
                <a:latin typeface="Consolas" panose="020B0609020204030204" pitchFamily="49" charset="0"/>
                <a:cs typeface="Consolas" panose="020B0609020204030204" pitchFamily="49" charset="0"/>
              </a:rPr>
              <a:t>(</a:t>
            </a:r>
            <a:r>
              <a:rPr lang="en-GB" altLang="zh-CN" dirty="0">
                <a:solidFill>
                  <a:srgbClr val="DD0000"/>
                </a:solidFill>
                <a:effectLst/>
                <a:latin typeface="Consolas" panose="020B0609020204030204" pitchFamily="49" charset="0"/>
                <a:cs typeface="Consolas" panose="020B0609020204030204" pitchFamily="49" charset="0"/>
              </a:rPr>
              <a:t>x1, y1)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为左上角</a:t>
            </a:r>
            <a:r>
              <a:rPr lang="en-US" altLang="zh-CN" dirty="0">
                <a:solidFill>
                  <a:srgbClr val="DD0000"/>
                </a:solidFill>
                <a:effectLst/>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x2, y2)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为右下角</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x1, y1, x2, y2 = </a:t>
            </a:r>
            <a:r>
              <a:rPr lang="en-GB" altLang="zh-CN" dirty="0">
                <a:solidFill>
                  <a:srgbClr val="900090"/>
                </a:solidFill>
                <a:effectLst/>
                <a:latin typeface="Consolas" panose="020B0609020204030204" pitchFamily="49" charset="0"/>
                <a:cs typeface="Consolas" panose="020B0609020204030204" pitchFamily="49" charset="0"/>
              </a:rPr>
              <a:t>map</a:t>
            </a:r>
            <a:r>
              <a:rPr lang="en-GB" altLang="zh-CN" dirty="0">
                <a:latin typeface="Consolas" panose="020B0609020204030204" pitchFamily="49" charset="0"/>
                <a:cs typeface="Consolas" panose="020B0609020204030204" pitchFamily="49" charset="0"/>
              </a:rPr>
              <a:t>(</a:t>
            </a:r>
            <a:r>
              <a:rPr lang="en-GB" altLang="zh-CN" dirty="0">
                <a:solidFill>
                  <a:srgbClr val="900090"/>
                </a:solidFill>
                <a:effectLst/>
                <a:latin typeface="Consolas" panose="020B0609020204030204" pitchFamily="49" charset="0"/>
                <a:cs typeface="Consolas" panose="020B0609020204030204" pitchFamily="49" charset="0"/>
              </a:rPr>
              <a:t>int</a:t>
            </a:r>
            <a:r>
              <a:rPr lang="en-GB" altLang="zh-CN" dirty="0">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box.xyxy</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转换为整数</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confidence = </a:t>
            </a:r>
            <a:r>
              <a:rPr lang="en-GB" altLang="zh-CN" dirty="0" err="1">
                <a:latin typeface="Consolas" panose="020B0609020204030204" pitchFamily="49" charset="0"/>
                <a:cs typeface="Consolas" panose="020B0609020204030204" pitchFamily="49" charset="0"/>
              </a:rPr>
              <a:t>box.conf</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获取置信度</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err="1">
                <a:latin typeface="Consolas" panose="020B0609020204030204" pitchFamily="49" charset="0"/>
                <a:cs typeface="Consolas" panose="020B0609020204030204" pitchFamily="49" charset="0"/>
              </a:rPr>
              <a:t>class_id</a:t>
            </a:r>
            <a:r>
              <a:rPr lang="en-GB" altLang="zh-CN" dirty="0">
                <a:latin typeface="Consolas" panose="020B0609020204030204" pitchFamily="49" charset="0"/>
                <a:cs typeface="Consolas" panose="020B0609020204030204" pitchFamily="49" charset="0"/>
              </a:rPr>
              <a:t> = </a:t>
            </a:r>
            <a:r>
              <a:rPr lang="en-GB" altLang="zh-CN" dirty="0">
                <a:solidFill>
                  <a:srgbClr val="900090"/>
                </a:solidFill>
                <a:effectLst/>
                <a:latin typeface="Consolas" panose="020B0609020204030204" pitchFamily="49" charset="0"/>
                <a:cs typeface="Consolas" panose="020B0609020204030204" pitchFamily="49" charset="0"/>
              </a:rPr>
              <a:t>int</a:t>
            </a:r>
            <a:r>
              <a:rPr lang="en-GB" altLang="zh-CN" dirty="0">
                <a:latin typeface="Consolas" panose="020B0609020204030204" pitchFamily="49" charset="0"/>
                <a:cs typeface="Consolas" panose="020B0609020204030204" pitchFamily="49" charset="0"/>
              </a:rPr>
              <a:t>(</a:t>
            </a:r>
            <a:r>
              <a:rPr lang="en-GB" altLang="zh-CN" dirty="0" err="1">
                <a:latin typeface="Consolas" panose="020B0609020204030204" pitchFamily="49" charset="0"/>
                <a:cs typeface="Consolas" panose="020B0609020204030204" pitchFamily="49" charset="0"/>
              </a:rPr>
              <a:t>box.cls</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获取类别</a:t>
            </a:r>
            <a:r>
              <a:rPr lang="zh-CN" altLang="en-US" dirty="0">
                <a:solidFill>
                  <a:srgbClr val="DD0000"/>
                </a:solidFill>
                <a:effectLst/>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ID</a:t>
            </a:r>
            <a:br>
              <a:rPr lang="en-GB" altLang="zh-CN" dirty="0">
                <a:solidFill>
                  <a:srgbClr val="DD0000"/>
                </a:solidFill>
                <a:effectLst/>
                <a:latin typeface="Consolas" panose="020B0609020204030204" pitchFamily="49" charset="0"/>
                <a:cs typeface="Consolas" panose="020B0609020204030204" pitchFamily="49" charset="0"/>
              </a:rPr>
            </a:br>
            <a:r>
              <a:rPr lang="en-GB" altLang="zh-CN" dirty="0">
                <a:solidFill>
                  <a:srgbClr val="DD0000"/>
                </a:solidFill>
                <a:effectLst/>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class_name</a:t>
            </a:r>
            <a:r>
              <a:rPr lang="en-GB" altLang="zh-CN" dirty="0">
                <a:latin typeface="Consolas" panose="020B0609020204030204" pitchFamily="49" charset="0"/>
                <a:cs typeface="Consolas" panose="020B0609020204030204" pitchFamily="49" charset="0"/>
              </a:rPr>
              <a:t> = results[</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].names[</a:t>
            </a:r>
            <a:r>
              <a:rPr lang="en-GB" altLang="zh-CN" dirty="0" err="1">
                <a:latin typeface="Consolas" panose="020B0609020204030204" pitchFamily="49" charset="0"/>
                <a:cs typeface="Consolas" panose="020B0609020204030204" pitchFamily="49" charset="0"/>
              </a:rPr>
              <a:t>class_id</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将类别</a:t>
            </a:r>
            <a:r>
              <a:rPr lang="zh-CN" altLang="en-US" dirty="0">
                <a:solidFill>
                  <a:srgbClr val="DD0000"/>
                </a:solidFill>
                <a:effectLst/>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ID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映射到实际类别名称</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US"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在图像上绘制边界框</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cv2.rectangle(image, (x1, y1), (x2, y2),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255</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a:t>
            </a:r>
            <a:r>
              <a:rPr lang="en-GB" altLang="zh-CN" dirty="0">
                <a:latin typeface="Consolas" panose="020B0609020204030204" pitchFamily="49" charset="0"/>
                <a:cs typeface="Consolas" panose="020B0609020204030204" pitchFamily="49" charset="0"/>
              </a:rPr>
              <a:t>)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使用绿色框线</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US"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在边界框上方绘制类别名称和置信度</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    </a:t>
            </a:r>
            <a:r>
              <a:rPr lang="en-GB" altLang="zh-CN" dirty="0">
                <a:latin typeface="Consolas" panose="020B0609020204030204" pitchFamily="49" charset="0"/>
                <a:cs typeface="Consolas" panose="020B0609020204030204" pitchFamily="49" charset="0"/>
              </a:rPr>
              <a:t>label = </a:t>
            </a:r>
            <a:r>
              <a:rPr lang="en-GB" altLang="zh-CN" dirty="0">
                <a:solidFill>
                  <a:srgbClr val="00AA00"/>
                </a:solidFill>
                <a:effectLst/>
                <a:latin typeface="Consolas" panose="020B0609020204030204" pitchFamily="49" charset="0"/>
                <a:cs typeface="Consolas" panose="020B0609020204030204" pitchFamily="49" charset="0"/>
              </a:rPr>
              <a:t>f"{</a:t>
            </a:r>
            <a:r>
              <a:rPr lang="en-GB" altLang="zh-CN" dirty="0" err="1">
                <a:latin typeface="Consolas" panose="020B0609020204030204" pitchFamily="49" charset="0"/>
                <a:cs typeface="Consolas" panose="020B0609020204030204" pitchFamily="49" charset="0"/>
              </a:rPr>
              <a:t>class_name</a:t>
            </a:r>
            <a:r>
              <a:rPr lang="en-GB" altLang="zh-CN" dirty="0">
                <a:solidFill>
                  <a:srgbClr val="00AA00"/>
                </a:solidFill>
                <a:effectLst/>
                <a:latin typeface="Consolas" panose="020B0609020204030204" pitchFamily="49" charset="0"/>
                <a:cs typeface="Consolas" panose="020B0609020204030204" pitchFamily="49" charset="0"/>
              </a:rPr>
              <a:t>} {</a:t>
            </a:r>
            <a:r>
              <a:rPr lang="en-GB" altLang="zh-CN" dirty="0">
                <a:latin typeface="Consolas" panose="020B0609020204030204" pitchFamily="49" charset="0"/>
                <a:cs typeface="Consolas" panose="020B0609020204030204" pitchFamily="49" charset="0"/>
              </a:rPr>
              <a:t>confidence</a:t>
            </a:r>
            <a:r>
              <a:rPr lang="en-GB" altLang="zh-CN" dirty="0">
                <a:solidFill>
                  <a:srgbClr val="00AA00"/>
                </a:solidFill>
                <a:effectLst/>
                <a:latin typeface="Consolas" panose="020B0609020204030204" pitchFamily="49" charset="0"/>
                <a:cs typeface="Consolas" panose="020B0609020204030204" pitchFamily="49" charset="0"/>
              </a:rPr>
              <a:t>:.2f}"</a:t>
            </a:r>
            <a:br>
              <a:rPr lang="en-GB" altLang="zh-CN" dirty="0">
                <a:solidFill>
                  <a:srgbClr val="00AA00"/>
                </a:solidFill>
                <a:effectLst/>
                <a:latin typeface="Consolas" panose="020B0609020204030204" pitchFamily="49" charset="0"/>
                <a:cs typeface="Consolas" panose="020B0609020204030204" pitchFamily="49" charset="0"/>
              </a:rPr>
            </a:br>
            <a:r>
              <a:rPr lang="en-GB" altLang="zh-CN" dirty="0">
                <a:solidFill>
                  <a:srgbClr val="00AA00"/>
                </a:solidFill>
                <a:effectLst/>
                <a:latin typeface="Consolas" panose="020B0609020204030204" pitchFamily="49" charset="0"/>
                <a:cs typeface="Consolas" panose="020B0609020204030204" pitchFamily="49" charset="0"/>
              </a:rPr>
              <a:t>    </a:t>
            </a:r>
            <a:r>
              <a:rPr lang="en-GB" altLang="zh-CN" dirty="0">
                <a:latin typeface="Consolas" panose="020B0609020204030204" pitchFamily="49" charset="0"/>
                <a:cs typeface="Consolas" panose="020B0609020204030204" pitchFamily="49" charset="0"/>
              </a:rPr>
              <a:t>cv2.putText(image, label, (x1, y1 - </a:t>
            </a:r>
            <a:r>
              <a:rPr lang="en-GB" altLang="zh-CN" dirty="0">
                <a:solidFill>
                  <a:srgbClr val="000000"/>
                </a:solidFill>
                <a:effectLst/>
                <a:latin typeface="Consolas" panose="020B0609020204030204" pitchFamily="49" charset="0"/>
                <a:cs typeface="Consolas" panose="020B0609020204030204" pitchFamily="49" charset="0"/>
              </a:rPr>
              <a:t>10</a:t>
            </a:r>
            <a:r>
              <a:rPr lang="en-GB" altLang="zh-CN" dirty="0">
                <a:latin typeface="Consolas" panose="020B0609020204030204" pitchFamily="49" charset="0"/>
                <a:cs typeface="Consolas" panose="020B0609020204030204" pitchFamily="49" charset="0"/>
              </a:rPr>
              <a:t>), cv2.FONT_HERSHEY_SIMPLEX, </a:t>
            </a:r>
            <a:r>
              <a:rPr lang="en-GB" altLang="zh-CN" dirty="0">
                <a:solidFill>
                  <a:srgbClr val="000000"/>
                </a:solidFill>
                <a:effectLst/>
                <a:latin typeface="Consolas" panose="020B0609020204030204" pitchFamily="49" charset="0"/>
                <a:cs typeface="Consolas" panose="020B0609020204030204" pitchFamily="49" charset="0"/>
              </a:rPr>
              <a:t>0.5</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255</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a:t>
            </a:r>
            <a:r>
              <a:rPr lang="en-GB" altLang="zh-CN" dirty="0">
                <a:latin typeface="Consolas" panose="020B0609020204030204" pitchFamily="49" charset="0"/>
                <a:cs typeface="Consolas" panose="020B0609020204030204" pitchFamily="49" charset="0"/>
              </a:rPr>
              <a:t>)</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YOLO</a:t>
            </a:r>
            <a:r>
              <a:rPr lang="zh-CN" altLang="en-US" sz="3200" b="1" dirty="0">
                <a:latin typeface="微软雅黑 Light" panose="020B0502040204020203" pitchFamily="34" charset="-122"/>
                <a:ea typeface="微软雅黑 Light" panose="020B0502040204020203" pitchFamily="34" charset="-122"/>
              </a:rPr>
              <a:t>框架</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437009"/>
            <a:ext cx="11320521" cy="501612"/>
          </a:xfrm>
          <a:prstGeom prst="rect">
            <a:avLst/>
          </a:prstGeom>
        </p:spPr>
        <p:txBody>
          <a:bodyPr wrap="square">
            <a:spAutoFit/>
          </a:bodyPr>
          <a:lstStyle/>
          <a:p>
            <a:pPr fontAlgn="auto">
              <a:lnSpc>
                <a:spcPct val="150000"/>
              </a:lnSpc>
            </a:pPr>
            <a:r>
              <a:rPr kumimoji="1"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例如，若要在检测的同时对“人”的数量进行实时计数和显示，可以这样编写程序。</a:t>
            </a:r>
            <a:endParaRPr kumimoji="1"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0" name="文本框 9"/>
          <p:cNvSpPr txBox="1"/>
          <p:nvPr/>
        </p:nvSpPr>
        <p:spPr>
          <a:xfrm>
            <a:off x="620889" y="2225987"/>
            <a:ext cx="8590845" cy="3970318"/>
          </a:xfrm>
          <a:prstGeom prst="rect">
            <a:avLst/>
          </a:prstGeom>
          <a:solidFill>
            <a:schemeClr val="bg1"/>
          </a:solidFill>
          <a:ln>
            <a:solidFill>
              <a:schemeClr val="tx1"/>
            </a:solidFill>
          </a:ln>
        </p:spPr>
        <p:txBody>
          <a:bodyPr wrap="square">
            <a:spAutoFit/>
          </a:bodyPr>
          <a:lstStyle/>
          <a:p>
            <a:r>
              <a:rPr lang="en-US"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初始化计数</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err="1">
                <a:latin typeface="Consolas" panose="020B0609020204030204" pitchFamily="49" charset="0"/>
                <a:cs typeface="Consolas" panose="020B0609020204030204" pitchFamily="49" charset="0"/>
              </a:rPr>
              <a:t>person_count</a:t>
            </a:r>
            <a:r>
              <a:rPr lang="en-GB" altLang="zh-CN" dirty="0">
                <a:latin typeface="Consolas" panose="020B0609020204030204" pitchFamily="49" charset="0"/>
                <a:cs typeface="Consolas" panose="020B0609020204030204" pitchFamily="49" charset="0"/>
              </a:rPr>
              <a:t> = </a:t>
            </a:r>
            <a:r>
              <a:rPr lang="en-GB" altLang="zh-CN" dirty="0">
                <a:solidFill>
                  <a:srgbClr val="000000"/>
                </a:solidFill>
                <a:effectLst/>
                <a:latin typeface="Consolas" panose="020B0609020204030204" pitchFamily="49" charset="0"/>
                <a:cs typeface="Consolas" panose="020B0609020204030204" pitchFamily="49" charset="0"/>
              </a:rPr>
              <a:t>0</a:t>
            </a:r>
            <a:br>
              <a:rPr lang="en-GB" altLang="zh-CN" dirty="0">
                <a:solidFill>
                  <a:srgbClr val="000000"/>
                </a:solidFill>
                <a:effectLst/>
                <a:latin typeface="Consolas" panose="020B0609020204030204" pitchFamily="49" charset="0"/>
                <a:cs typeface="Consolas" panose="020B0609020204030204" pitchFamily="49" charset="0"/>
              </a:rPr>
            </a:br>
            <a:r>
              <a:rPr lang="en-GB" altLang="zh-CN" dirty="0">
                <a:solidFill>
                  <a:srgbClr val="FF7700"/>
                </a:solidFill>
                <a:effectLst/>
                <a:latin typeface="Consolas" panose="020B0609020204030204" pitchFamily="49" charset="0"/>
                <a:cs typeface="Consolas" panose="020B0609020204030204" pitchFamily="49" charset="0"/>
              </a:rPr>
              <a:t>for </a:t>
            </a:r>
            <a:r>
              <a:rPr lang="en-GB" altLang="zh-CN" dirty="0">
                <a:latin typeface="Consolas" panose="020B0609020204030204" pitchFamily="49" charset="0"/>
                <a:cs typeface="Consolas" panose="020B0609020204030204" pitchFamily="49" charset="0"/>
              </a:rPr>
              <a:t>box </a:t>
            </a:r>
            <a:r>
              <a:rPr lang="en-GB" altLang="zh-CN" dirty="0">
                <a:solidFill>
                  <a:srgbClr val="FF7700"/>
                </a:solidFill>
                <a:effectLst/>
                <a:latin typeface="Consolas" panose="020B0609020204030204" pitchFamily="49" charset="0"/>
                <a:cs typeface="Consolas" panose="020B0609020204030204" pitchFamily="49" charset="0"/>
              </a:rPr>
              <a:t>in </a:t>
            </a:r>
            <a:r>
              <a:rPr lang="en-GB" altLang="zh-CN" dirty="0">
                <a:latin typeface="Consolas" panose="020B0609020204030204" pitchFamily="49" charset="0"/>
                <a:cs typeface="Consolas" panose="020B0609020204030204" pitchFamily="49" charset="0"/>
              </a:rPr>
              <a:t>results[</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].boxes:</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x1, y1, x2, y2 = </a:t>
            </a:r>
            <a:r>
              <a:rPr lang="en-GB" altLang="zh-CN" dirty="0">
                <a:solidFill>
                  <a:srgbClr val="900090"/>
                </a:solidFill>
                <a:effectLst/>
                <a:latin typeface="Consolas" panose="020B0609020204030204" pitchFamily="49" charset="0"/>
                <a:cs typeface="Consolas" panose="020B0609020204030204" pitchFamily="49" charset="0"/>
              </a:rPr>
              <a:t>map</a:t>
            </a:r>
            <a:r>
              <a:rPr lang="en-GB" altLang="zh-CN" dirty="0">
                <a:latin typeface="Consolas" panose="020B0609020204030204" pitchFamily="49" charset="0"/>
                <a:cs typeface="Consolas" panose="020B0609020204030204" pitchFamily="49" charset="0"/>
              </a:rPr>
              <a:t>(</a:t>
            </a:r>
            <a:r>
              <a:rPr lang="en-GB" altLang="zh-CN" dirty="0">
                <a:solidFill>
                  <a:srgbClr val="900090"/>
                </a:solidFill>
                <a:effectLst/>
                <a:latin typeface="Consolas" panose="020B0609020204030204" pitchFamily="49" charset="0"/>
                <a:cs typeface="Consolas" panose="020B0609020204030204" pitchFamily="49" charset="0"/>
              </a:rPr>
              <a:t>int</a:t>
            </a:r>
            <a:r>
              <a:rPr lang="en-GB" altLang="zh-CN" dirty="0">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box.xyxy</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confidence = </a:t>
            </a:r>
            <a:r>
              <a:rPr lang="en-GB" altLang="zh-CN" dirty="0" err="1">
                <a:latin typeface="Consolas" panose="020B0609020204030204" pitchFamily="49" charset="0"/>
                <a:cs typeface="Consolas" panose="020B0609020204030204" pitchFamily="49" charset="0"/>
              </a:rPr>
              <a:t>box.conf</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class_id</a:t>
            </a:r>
            <a:r>
              <a:rPr lang="en-GB" altLang="zh-CN" dirty="0">
                <a:latin typeface="Consolas" panose="020B0609020204030204" pitchFamily="49" charset="0"/>
                <a:cs typeface="Consolas" panose="020B0609020204030204" pitchFamily="49" charset="0"/>
              </a:rPr>
              <a:t> = </a:t>
            </a:r>
            <a:r>
              <a:rPr lang="en-GB" altLang="zh-CN" dirty="0">
                <a:solidFill>
                  <a:srgbClr val="900090"/>
                </a:solidFill>
                <a:effectLst/>
                <a:latin typeface="Consolas" panose="020B0609020204030204" pitchFamily="49" charset="0"/>
                <a:cs typeface="Consolas" panose="020B0609020204030204" pitchFamily="49" charset="0"/>
              </a:rPr>
              <a:t>int</a:t>
            </a:r>
            <a:r>
              <a:rPr lang="en-GB" altLang="zh-CN" dirty="0">
                <a:latin typeface="Consolas" panose="020B0609020204030204" pitchFamily="49" charset="0"/>
                <a:cs typeface="Consolas" panose="020B0609020204030204" pitchFamily="49" charset="0"/>
              </a:rPr>
              <a:t>(</a:t>
            </a:r>
            <a:r>
              <a:rPr lang="en-GB" altLang="zh-CN" dirty="0" err="1">
                <a:latin typeface="Consolas" panose="020B0609020204030204" pitchFamily="49" charset="0"/>
                <a:cs typeface="Consolas" panose="020B0609020204030204" pitchFamily="49" charset="0"/>
              </a:rPr>
              <a:t>box.cls</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class_name</a:t>
            </a:r>
            <a:r>
              <a:rPr lang="en-GB" altLang="zh-CN" dirty="0">
                <a:latin typeface="Consolas" panose="020B0609020204030204" pitchFamily="49" charset="0"/>
                <a:cs typeface="Consolas" panose="020B0609020204030204" pitchFamily="49" charset="0"/>
              </a:rPr>
              <a:t> = results[</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].names[</a:t>
            </a:r>
            <a:r>
              <a:rPr lang="en-GB" altLang="zh-CN" dirty="0" err="1">
                <a:latin typeface="Consolas" panose="020B0609020204030204" pitchFamily="49" charset="0"/>
                <a:cs typeface="Consolas" panose="020B0609020204030204" pitchFamily="49" charset="0"/>
              </a:rPr>
              <a:t>class_id</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if </a:t>
            </a:r>
            <a:r>
              <a:rPr lang="en-GB" altLang="zh-CN" dirty="0" err="1">
                <a:latin typeface="Consolas" panose="020B0609020204030204" pitchFamily="49" charset="0"/>
                <a:cs typeface="Consolas" panose="020B0609020204030204" pitchFamily="49" charset="0"/>
              </a:rPr>
              <a:t>class_name</a:t>
            </a:r>
            <a:r>
              <a:rPr lang="en-GB" altLang="zh-CN" dirty="0">
                <a:latin typeface="Consolas" panose="020B0609020204030204" pitchFamily="49" charset="0"/>
                <a:cs typeface="Consolas" panose="020B0609020204030204" pitchFamily="49" charset="0"/>
              </a:rPr>
              <a:t> == </a:t>
            </a:r>
            <a:r>
              <a:rPr lang="en-GB" altLang="zh-CN" dirty="0">
                <a:solidFill>
                  <a:srgbClr val="00AA00"/>
                </a:solidFill>
                <a:effectLst/>
                <a:latin typeface="Consolas" panose="020B0609020204030204" pitchFamily="49" charset="0"/>
                <a:cs typeface="Consolas" panose="020B0609020204030204" pitchFamily="49" charset="0"/>
              </a:rPr>
              <a:t>"person"</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        </a:t>
            </a:r>
            <a:r>
              <a:rPr lang="en-GB" altLang="zh-CN" dirty="0" err="1">
                <a:latin typeface="Consolas" panose="020B0609020204030204" pitchFamily="49" charset="0"/>
                <a:cs typeface="Consolas" panose="020B0609020204030204" pitchFamily="49" charset="0"/>
              </a:rPr>
              <a:t>person_count</a:t>
            </a:r>
            <a:r>
              <a:rPr lang="en-GB" altLang="zh-CN" dirty="0">
                <a:latin typeface="Consolas" panose="020B0609020204030204" pitchFamily="49" charset="0"/>
                <a:cs typeface="Consolas" panose="020B0609020204030204" pitchFamily="49" charset="0"/>
              </a:rPr>
              <a:t> += </a:t>
            </a:r>
            <a:r>
              <a:rPr lang="en-GB" altLang="zh-CN" dirty="0">
                <a:solidFill>
                  <a:srgbClr val="000000"/>
                </a:solidFill>
                <a:effectLst/>
                <a:latin typeface="Consolas" panose="020B0609020204030204" pitchFamily="49" charset="0"/>
                <a:cs typeface="Consolas" panose="020B0609020204030204" pitchFamily="49" charset="0"/>
              </a:rPr>
              <a:t>1       </a:t>
            </a: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计数加</a:t>
            </a:r>
            <a:r>
              <a:rPr lang="zh-CN" altLang="en-US" dirty="0">
                <a:solidFill>
                  <a:srgbClr val="DD0000"/>
                </a:solidFill>
                <a:effectLst/>
                <a:latin typeface="Consolas" panose="020B0609020204030204" pitchFamily="49" charset="0"/>
                <a:cs typeface="Consolas" panose="020B0609020204030204" pitchFamily="49" charset="0"/>
              </a:rPr>
              <a:t> </a:t>
            </a:r>
            <a:r>
              <a:rPr lang="en-US" altLang="zh-CN" dirty="0">
                <a:solidFill>
                  <a:srgbClr val="DD0000"/>
                </a:solidFill>
                <a:effectLst/>
                <a:latin typeface="Consolas" panose="020B0609020204030204" pitchFamily="49" charset="0"/>
                <a:cs typeface="Consolas" panose="020B0609020204030204" pitchFamily="49" charset="0"/>
              </a:rPr>
              <a:t>1</a:t>
            </a:r>
            <a:br>
              <a:rPr lang="en-GB" altLang="zh-CN" dirty="0">
                <a:solidFill>
                  <a:srgbClr val="DD0000"/>
                </a:solidFill>
                <a:effectLst/>
                <a:latin typeface="Consolas" panose="020B0609020204030204" pitchFamily="49" charset="0"/>
                <a:cs typeface="Consolas" panose="020B0609020204030204" pitchFamily="49" charset="0"/>
              </a:rPr>
            </a:br>
            <a:br>
              <a:rPr lang="en-GB" altLang="zh-CN" dirty="0">
                <a:solidFill>
                  <a:srgbClr val="DD0000"/>
                </a:solidFill>
                <a:effectLst/>
                <a:latin typeface="Consolas" panose="020B0609020204030204" pitchFamily="49" charset="0"/>
                <a:cs typeface="Consolas" panose="020B0609020204030204" pitchFamily="49" charset="0"/>
              </a:rPr>
            </a:b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在图像左上角显示</a:t>
            </a:r>
            <a:r>
              <a:rPr lang="zh-CN" altLang="en-US" dirty="0">
                <a:solidFill>
                  <a:srgbClr val="DD0000"/>
                </a:solidFill>
                <a:effectLst/>
                <a:latin typeface="Consolas" panose="020B0609020204030204" pitchFamily="49" charset="0"/>
                <a:cs typeface="Consolas" panose="020B0609020204030204" pitchFamily="49" charset="0"/>
              </a:rPr>
              <a:t> </a:t>
            </a:r>
            <a:r>
              <a:rPr lang="en-US" altLang="zh-CN" dirty="0">
                <a:solidFill>
                  <a:srgbClr val="DD0000"/>
                </a:solidFill>
                <a:effectLst/>
                <a:latin typeface="Consolas" panose="020B0609020204030204" pitchFamily="49" charset="0"/>
                <a:cs typeface="Consolas" panose="020B0609020204030204" pitchFamily="49" charset="0"/>
              </a:rPr>
              <a:t>"</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人</a:t>
            </a:r>
            <a:r>
              <a:rPr lang="en-US"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的计数</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a:latin typeface="Consolas" panose="020B0609020204030204" pitchFamily="49" charset="0"/>
                <a:cs typeface="Consolas" panose="020B0609020204030204" pitchFamily="49" charset="0"/>
              </a:rPr>
              <a:t>cv2.putText(image, </a:t>
            </a:r>
            <a:r>
              <a:rPr lang="en-GB" altLang="zh-CN" dirty="0" err="1">
                <a:solidFill>
                  <a:srgbClr val="00AA00"/>
                </a:solidFill>
                <a:effectLst/>
                <a:latin typeface="Consolas" panose="020B0609020204030204" pitchFamily="49" charset="0"/>
                <a:cs typeface="Consolas" panose="020B0609020204030204" pitchFamily="49" charset="0"/>
              </a:rPr>
              <a:t>f"Person</a:t>
            </a:r>
            <a:r>
              <a:rPr lang="en-GB" altLang="zh-CN" dirty="0">
                <a:solidFill>
                  <a:srgbClr val="00AA00"/>
                </a:solidFill>
                <a:effectLst/>
                <a:latin typeface="Consolas" panose="020B0609020204030204" pitchFamily="49" charset="0"/>
                <a:cs typeface="Consolas" panose="020B0609020204030204" pitchFamily="49" charset="0"/>
              </a:rPr>
              <a:t> Count: {</a:t>
            </a:r>
            <a:r>
              <a:rPr lang="en-GB" altLang="zh-CN" dirty="0" err="1">
                <a:latin typeface="Consolas" panose="020B0609020204030204" pitchFamily="49" charset="0"/>
                <a:cs typeface="Consolas" panose="020B0609020204030204" pitchFamily="49" charset="0"/>
              </a:rPr>
              <a:t>person_count</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10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30</a:t>
            </a:r>
            <a:r>
              <a:rPr lang="en-GB" altLang="zh-CN" dirty="0">
                <a:latin typeface="Consolas" panose="020B0609020204030204" pitchFamily="49" charset="0"/>
                <a:cs typeface="Consolas" panose="020B0609020204030204" pitchFamily="49" charset="0"/>
              </a:rPr>
              <a:t>), 			</a:t>
            </a:r>
            <a:r>
              <a:rPr lang="zh-CN" altLang="en-US" dirty="0">
                <a:latin typeface="Consolas" panose="020B0609020204030204" pitchFamily="49" charset="0"/>
                <a:cs typeface="Consolas" panose="020B0609020204030204" pitchFamily="49" charset="0"/>
              </a:rPr>
              <a:t> </a:t>
            </a:r>
            <a:r>
              <a:rPr lang="en-GB" altLang="zh-CN" dirty="0">
                <a:latin typeface="Consolas" panose="020B0609020204030204" pitchFamily="49" charset="0"/>
                <a:cs typeface="Consolas" panose="020B0609020204030204" pitchFamily="49" charset="0"/>
              </a:rPr>
              <a:t>cv2.FONT_HERSHEY_SIMPLEX, </a:t>
            </a:r>
            <a:r>
              <a:rPr lang="en-GB" altLang="zh-CN" dirty="0">
                <a:solidFill>
                  <a:srgbClr val="000000"/>
                </a:solidFill>
                <a:effectLst/>
                <a:latin typeface="Consolas" panose="020B0609020204030204" pitchFamily="49" charset="0"/>
                <a:cs typeface="Consolas" panose="020B0609020204030204" pitchFamily="49" charset="0"/>
              </a:rPr>
              <a:t>1</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255</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2</a:t>
            </a:r>
            <a:r>
              <a:rPr lang="en-GB" altLang="zh-CN" dirty="0">
                <a:latin typeface="Consolas" panose="020B0609020204030204" pitchFamily="49" charset="0"/>
                <a:cs typeface="Consolas" panose="020B0609020204030204" pitchFamily="49" charset="0"/>
              </a:rPr>
              <a:t>)</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预训练模型</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454365"/>
            <a:ext cx="11320521" cy="4615687"/>
          </a:xfrm>
          <a:prstGeom prst="rect">
            <a:avLst/>
          </a:prstGeom>
        </p:spPr>
        <p:txBody>
          <a:bodyPr wrap="square">
            <a:spAutoFit/>
          </a:bodyPr>
          <a:lstStyle/>
          <a:p>
            <a:pPr fontAlgn="auto">
              <a:lnSpc>
                <a:spcPct val="150000"/>
              </a:lnSpc>
            </a:pP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在</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COCO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上已经预先训练好的模型能够对以下物体的类别进行良好的检测：</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fontAlgn="auto">
              <a:lnSpc>
                <a:spcPct val="150000"/>
              </a:lnSpc>
            </a:pP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{0: 'person', 1: 'bicycle', 2: 'car', 3: 'motorcycle', 4: 'airplane', 5: 'bus', 6: 'train', 7: 'truck', 8: 'boat', 9: 'traffic light', 10: 'fire hydrant', 11: 'stop sign', 12: 'parking meter', 13: 'bench', 14: 'bird', 15: 'cat', 16: 'dog', 17: 'horse', 18: 'sheep', 19: 'cow', 20: 'elephant', 21: 'bear', 22: 'zebra', 23: 'giraffe', 24: 'backpack', 25: 'umbrella', 26: 'handbag', 27: 'tie', 28: 'suitcase', 29: 'frisbee', 30: 'skis', 31: 'snowboard', 32: 'sports ball', 33: 'kite', 34: 'baseball bat', 35: 'baseball glove', 36: 'skateboard', 37: 'surfboard', 38: 'tennis racket', 39: 'bottle', 40: 'wine glass', 41: 'cup', 42: 'fork', 43: 'knife', 44: 'spoon', 45: 'bowl', 46: 'banana', 47: 'apple', 48: 'sandwich', 49: 'orange', 50: 'broccoli', 51: 'carrot', 52: 'hot dog', 53: 'pizza', 54: 'donut', 55: 'cake', 56: 'chair', 57: 'couch', 58: 'potted plant', 59: 'bed', 60: 'dining table', 61: 'toilet', 62: 'tv', 63: 'laptop', 64: 'mouse', 65: 'remote', 66: 'keyboard', 67: 'cell phone', 68: 'microwave', 69: 'oven', 70: 'toaster', 71: 'sink', 72: 'refrigerator', 73: 'book', 74: 'clock', 75: 'vase', 76: 'scissors', 77: 'teddy bear', 78: 'hair drier', 79: 'toothbrush'}</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582092" y="38528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人工智能实践方向目标与要求</a:t>
            </a:r>
            <a:endParaRPr lang="zh-CN" altLang="en-US" sz="3200" b="1" dirty="0">
              <a:latin typeface="微软雅黑 Light" panose="020B0502040204020203" pitchFamily="34" charset="-122"/>
              <a:ea typeface="微软雅黑 Light" panose="020B0502040204020203" pitchFamily="34" charset="-122"/>
            </a:endParaRPr>
          </a:p>
        </p:txBody>
      </p:sp>
      <p:sp>
        <p:nvSpPr>
          <p:cNvPr id="11" name="矩形 10"/>
          <p:cNvSpPr/>
          <p:nvPr/>
        </p:nvSpPr>
        <p:spPr>
          <a:xfrm>
            <a:off x="1050881" y="2085651"/>
            <a:ext cx="10572962" cy="2686698"/>
          </a:xfrm>
          <a:prstGeom prst="rect">
            <a:avLst/>
          </a:prstGeom>
        </p:spPr>
        <p:txBody>
          <a:bodyPr wrap="square">
            <a:spAutoFit/>
          </a:bodyPr>
          <a:lstStyle/>
          <a:p>
            <a:pPr marL="457200" indent="-457200" fontAlgn="auto">
              <a:lnSpc>
                <a:spcPct val="150000"/>
              </a:lnSpc>
              <a:buAutoNum type="arabicPeriod"/>
            </a:pP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本项目的目标是在</a:t>
            </a:r>
            <a:r>
              <a:rPr kumimoji="1" lang="zh-CN" altLang="en-US" sz="23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树莓派</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上</a:t>
            </a:r>
            <a:r>
              <a:rPr kumimoji="1" lang="zh-CN" altLang="en-US" sz="23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部署</a:t>
            </a:r>
            <a:r>
              <a:rPr kumimoji="1" lang="zh-CN" altLang="en-US" sz="23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轻量级目标检测模型</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，并开发出基于</a:t>
            </a:r>
            <a:r>
              <a:rPr kumimoji="1" lang="zh-CN" altLang="en-US" sz="23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实时摄像头</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的应用，以</a:t>
            </a:r>
            <a:r>
              <a:rPr kumimoji="1" lang="zh-CN" altLang="en-US" sz="2300"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识别和检测不同的物体</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457200" indent="-457200" fontAlgn="auto">
              <a:lnSpc>
                <a:spcPct val="150000"/>
              </a:lnSpc>
              <a:buAutoNum type="arabicPeriod"/>
            </a:pP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参与学生将通过该项目全面了解边缘计算环境中人工智能的实际应用与挑战，熟悉轻量级模型的选择、优化和部署过程，并培养团队协作、问题解决与项目展示的能力。</a:t>
            </a:r>
            <a:endPar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0" name="文本框 9"/>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454365"/>
            <a:ext cx="6706698" cy="4615687"/>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但是，如何让模型能够检测更多类型的物体呢？</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我们可以对原来的预训练模型用新的物体的数据进行</a:t>
            </a:r>
            <a:r>
              <a:rPr kumimoji="1" lang="zh-CN" altLang="en-US" dirty="0">
                <a:solidFill>
                  <a:schemeClr val="accent2"/>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微调训练</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，从而使模型获得全新的能力。</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微调训练的关键在于准备一个良好的、符合</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要求的数据集。</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一般而言，</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训练所需的数据集的结果如右侧的树形图所示，包含</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train</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valid</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test</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三个文件夹，分别对应训练、验证和测试数据。</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每个文件夹内，又有</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images</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和</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labels</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两个子文件夹，分别存储图像文件以及每张图像文件对应的标签信息。</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data.yaml</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文件则设定数据存储位置、类别名称等全局信息。</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9" name="文本框 8"/>
          <p:cNvSpPr txBox="1"/>
          <p:nvPr/>
        </p:nvSpPr>
        <p:spPr>
          <a:xfrm>
            <a:off x="7995453" y="1283771"/>
            <a:ext cx="3176639" cy="5047536"/>
          </a:xfrm>
          <a:prstGeom prst="rect">
            <a:avLst/>
          </a:prstGeom>
          <a:noFill/>
        </p:spPr>
        <p:txBody>
          <a:bodyPr wrap="square">
            <a:spAutoFit/>
          </a:bodyPr>
          <a:lstStyle/>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dataset/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train/</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image1.jpg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image2.jpg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labels/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image1.txt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image2.txt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valid/</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image1.jpg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image2.jpg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labels/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image1.txt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image2.txt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test/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image1.jpg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 image2.jpg</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labels/</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image1.txt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 image2.txt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a:p>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 </a:t>
            </a:r>
            <a:r>
              <a:rPr lang="en-GB" altLang="zh-CN" sz="1400" dirty="0" err="1">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data.yaml</a:t>
            </a:r>
            <a:r>
              <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rPr>
              <a:t>​⬤</a:t>
            </a:r>
            <a:endParaRPr lang="en-GB" altLang="zh-CN" sz="1400" dirty="0">
              <a:solidFill>
                <a:srgbClr val="000000"/>
              </a:solidFill>
              <a:effectLst/>
              <a:latin typeface="Consolas" panose="020B0609020204030204" pitchFamily="49" charset="0"/>
              <a:ea typeface="微软雅黑 Light" panose="020B0502040204020203" pitchFamily="34" charset="-122"/>
              <a:cs typeface="Consolas" panose="020B0609020204030204" pitchFamily="49" charset="0"/>
            </a:endParaRPr>
          </a:p>
        </p:txBody>
      </p:sp>
    </p:spTree>
  </p:cSld>
  <p:clrMapOvr>
    <a:masterClrMapping/>
  </p:clrMapOvr>
  <p:transition spd="slow">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354719"/>
            <a:ext cx="11020790" cy="2122697"/>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以让</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检测石头、剪刀、布三种手势并标记其位置的训练目标为例，我们应当准备好大量包含手势的图片，并将其类别和位置信息手工记录下来。</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我们事先准备的数据集包含</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3000</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多张含有三类手势的图像。</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其</a:t>
            </a: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data.yaml</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文件的信息如下，记录了三类图像的存储位置、类别总数和每个类别的名称。</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因此，在训练时，类别</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0</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对应“布”，</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对应“石头”，</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2</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对应“剪刀”。</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5" name="文本框 14"/>
          <p:cNvSpPr txBox="1"/>
          <p:nvPr/>
        </p:nvSpPr>
        <p:spPr>
          <a:xfrm>
            <a:off x="2538691" y="3816915"/>
            <a:ext cx="6101860" cy="1754326"/>
          </a:xfrm>
          <a:prstGeom prst="rect">
            <a:avLst/>
          </a:prstGeom>
          <a:solidFill>
            <a:schemeClr val="bg1"/>
          </a:solidFill>
          <a:ln>
            <a:solidFill>
              <a:schemeClr val="tx1"/>
            </a:solidFill>
          </a:ln>
        </p:spPr>
        <p:txBody>
          <a:bodyPr wrap="square">
            <a:spAutoFit/>
          </a:bodyPr>
          <a:lstStyle/>
          <a:p>
            <a:r>
              <a:rPr lang="zh-CN" altLang="en-US" dirty="0">
                <a:latin typeface="Consolas" panose="020B0609020204030204" pitchFamily="49" charset="0"/>
                <a:cs typeface="Consolas" panose="020B0609020204030204" pitchFamily="49" charset="0"/>
              </a:rPr>
              <a:t>train: ../train/images</a:t>
            </a:r>
            <a:endParaRPr lang="zh-CN" altLang="en-US" dirty="0">
              <a:latin typeface="Consolas" panose="020B0609020204030204" pitchFamily="49" charset="0"/>
              <a:cs typeface="Consolas" panose="020B0609020204030204" pitchFamily="49" charset="0"/>
            </a:endParaRPr>
          </a:p>
          <a:p>
            <a:r>
              <a:rPr lang="zh-CN" altLang="en-US" dirty="0">
                <a:latin typeface="Consolas" panose="020B0609020204030204" pitchFamily="49" charset="0"/>
                <a:cs typeface="Consolas" panose="020B0609020204030204" pitchFamily="49" charset="0"/>
              </a:rPr>
              <a:t>val: ../valid/images</a:t>
            </a:r>
            <a:endParaRPr lang="zh-CN" altLang="en-US" dirty="0">
              <a:latin typeface="Consolas" panose="020B0609020204030204" pitchFamily="49" charset="0"/>
              <a:cs typeface="Consolas" panose="020B0609020204030204" pitchFamily="49" charset="0"/>
            </a:endParaRPr>
          </a:p>
          <a:p>
            <a:r>
              <a:rPr lang="zh-CN" altLang="en-US" dirty="0">
                <a:latin typeface="Consolas" panose="020B0609020204030204" pitchFamily="49" charset="0"/>
                <a:cs typeface="Consolas" panose="020B0609020204030204" pitchFamily="49" charset="0"/>
              </a:rPr>
              <a:t>test: ../test/images</a:t>
            </a:r>
            <a:endParaRPr lang="zh-CN" altLang="en-US" dirty="0">
              <a:latin typeface="Consolas" panose="020B0609020204030204" pitchFamily="49" charset="0"/>
              <a:cs typeface="Consolas" panose="020B0609020204030204" pitchFamily="49" charset="0"/>
            </a:endParaRPr>
          </a:p>
          <a:p>
            <a:endParaRPr lang="zh-CN" altLang="en-US" dirty="0">
              <a:latin typeface="Consolas" panose="020B0609020204030204" pitchFamily="49" charset="0"/>
              <a:cs typeface="Consolas" panose="020B0609020204030204" pitchFamily="49" charset="0"/>
            </a:endParaRPr>
          </a:p>
          <a:p>
            <a:r>
              <a:rPr lang="zh-CN" altLang="en-US" dirty="0">
                <a:latin typeface="Consolas" panose="020B0609020204030204" pitchFamily="49" charset="0"/>
                <a:cs typeface="Consolas" panose="020B0609020204030204" pitchFamily="49" charset="0"/>
              </a:rPr>
              <a:t>nc: 3</a:t>
            </a:r>
            <a:endParaRPr lang="zh-CN" altLang="en-US" dirty="0">
              <a:latin typeface="Consolas" panose="020B0609020204030204" pitchFamily="49" charset="0"/>
              <a:cs typeface="Consolas" panose="020B0609020204030204" pitchFamily="49" charset="0"/>
            </a:endParaRPr>
          </a:p>
          <a:p>
            <a:r>
              <a:rPr lang="zh-CN" altLang="en-US" dirty="0">
                <a:latin typeface="Consolas" panose="020B0609020204030204" pitchFamily="49" charset="0"/>
                <a:cs typeface="Consolas" panose="020B0609020204030204" pitchFamily="49" charset="0"/>
              </a:rPr>
              <a:t>names: ['Paper', 'Rock', 'Scissors']</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379496"/>
            <a:ext cx="11020790" cy="1707199"/>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以下方左图为例，其对应的标签文件为右侧的信息。</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第一个数字</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代表类别（石头），第</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2</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3</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个数字代表其区域中心点位置在</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X</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方向的比值，第</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4</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5</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个数字代表其区域的宽度、高度占两个方向的比值。</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因此，通过标签数据，即标记了图像中的目标物体的类别和位置。</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4" name="图片 3" descr="手上戴着戒指&#10;&#10;中度可信度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9733" y="3238274"/>
            <a:ext cx="3087077" cy="3087077"/>
          </a:xfrm>
          <a:prstGeom prst="rect">
            <a:avLst/>
          </a:prstGeom>
        </p:spPr>
      </p:pic>
      <p:sp>
        <p:nvSpPr>
          <p:cNvPr id="12" name="文本框 11"/>
          <p:cNvSpPr txBox="1"/>
          <p:nvPr/>
        </p:nvSpPr>
        <p:spPr>
          <a:xfrm>
            <a:off x="4940407" y="4401975"/>
            <a:ext cx="6101860" cy="369332"/>
          </a:xfrm>
          <a:prstGeom prst="rect">
            <a:avLst/>
          </a:prstGeom>
          <a:solidFill>
            <a:schemeClr val="bg1"/>
          </a:solidFill>
          <a:ln>
            <a:solidFill>
              <a:schemeClr val="tx1"/>
            </a:solidFill>
          </a:ln>
        </p:spPr>
        <p:txBody>
          <a:bodyPr wrap="square">
            <a:spAutoFit/>
          </a:bodyPr>
          <a:lstStyle/>
          <a:p>
            <a:r>
              <a:rPr lang="zh-CN" altLang="en-US" dirty="0">
                <a:latin typeface="Consolas" panose="020B0609020204030204" pitchFamily="49" charset="0"/>
                <a:cs typeface="Consolas" panose="020B0609020204030204" pitchFamily="49" charset="0"/>
              </a:rPr>
              <a:t>1 0.45625 0.35234375 0.32421875 0.6</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515818"/>
            <a:ext cx="11020790" cy="1291700"/>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微调训练的程序十分简单，仅需使用</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train</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方法即可。</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使用时，需要先加载基础模型，再指定训练数据集的</a:t>
            </a: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yaml</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文件位置、训练最大轮次和输入图像的尺寸值。</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请注意，该训练需要较大的算力支持，建议使用带有独立</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GPU</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的计算机训练。</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1" name="文本框 10"/>
          <p:cNvSpPr txBox="1"/>
          <p:nvPr/>
        </p:nvSpPr>
        <p:spPr>
          <a:xfrm>
            <a:off x="759353" y="3219343"/>
            <a:ext cx="8548770" cy="2031325"/>
          </a:xfrm>
          <a:prstGeom prst="rect">
            <a:avLst/>
          </a:prstGeom>
          <a:solidFill>
            <a:schemeClr val="bg1"/>
          </a:solidFill>
          <a:ln>
            <a:solidFill>
              <a:schemeClr val="tx1"/>
            </a:solidFill>
          </a:ln>
        </p:spPr>
        <p:txBody>
          <a:bodyPr wrap="square">
            <a:spAutoFit/>
          </a:bodyPr>
          <a:lstStyle/>
          <a:p>
            <a:r>
              <a:rPr lang="en-GB" altLang="zh-CN" dirty="0">
                <a:solidFill>
                  <a:srgbClr val="FF7700"/>
                </a:solidFill>
                <a:effectLst/>
                <a:latin typeface="Consolas" panose="020B0609020204030204" pitchFamily="49" charset="0"/>
                <a:cs typeface="Consolas" panose="020B0609020204030204" pitchFamily="49" charset="0"/>
              </a:rPr>
              <a:t>from </a:t>
            </a:r>
            <a:r>
              <a:rPr lang="en-GB" altLang="zh-CN" dirty="0" err="1">
                <a:latin typeface="Consolas" panose="020B0609020204030204" pitchFamily="49" charset="0"/>
                <a:cs typeface="Consolas" panose="020B0609020204030204" pitchFamily="49" charset="0"/>
              </a:rPr>
              <a:t>ultralytics</a:t>
            </a: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YOLO</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加载预训练模型</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a:latin typeface="Consolas" panose="020B0609020204030204" pitchFamily="49" charset="0"/>
                <a:cs typeface="Consolas" panose="020B0609020204030204" pitchFamily="49" charset="0"/>
              </a:rPr>
              <a:t>model = YOLO(</a:t>
            </a:r>
            <a:r>
              <a:rPr lang="en-GB" altLang="zh-CN" dirty="0">
                <a:solidFill>
                  <a:srgbClr val="00AA00"/>
                </a:solidFill>
                <a:effectLst/>
                <a:latin typeface="Consolas" panose="020B0609020204030204" pitchFamily="49" charset="0"/>
                <a:cs typeface="Consolas" panose="020B0609020204030204" pitchFamily="49" charset="0"/>
              </a:rPr>
              <a:t>'yolov8n.pt'</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solidFill>
                  <a:srgbClr val="DD0000"/>
                </a:solidFill>
                <a:effectLst/>
                <a:latin typeface="Consolas" panose="020B0609020204030204" pitchFamily="49" charset="0"/>
                <a:cs typeface="Consolas" panose="020B0609020204030204" pitchFamily="49" charset="0"/>
              </a:rPr>
              <a:t># </a:t>
            </a:r>
            <a: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t>开始训练</a:t>
            </a:r>
            <a:br>
              <a:rPr lang="zh-CN" altLang="en-US" dirty="0">
                <a:solidFill>
                  <a:srgbClr val="DD0000"/>
                </a:solidFill>
                <a:effectLst/>
                <a:latin typeface="Consolas" panose="020B0609020204030204" pitchFamily="49" charset="0"/>
                <a:ea typeface="Source Han Sans SC" panose="020B0500000000000000" pitchFamily="34" charset="-128"/>
                <a:cs typeface="Consolas" panose="020B0609020204030204" pitchFamily="49" charset="0"/>
              </a:rPr>
            </a:br>
            <a:r>
              <a:rPr lang="en-GB" altLang="zh-CN" dirty="0" err="1">
                <a:latin typeface="Consolas" panose="020B0609020204030204" pitchFamily="49" charset="0"/>
                <a:cs typeface="Consolas" panose="020B0609020204030204" pitchFamily="49" charset="0"/>
              </a:rPr>
              <a:t>model.train</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data</a:t>
            </a:r>
            <a:r>
              <a:rPr lang="en-GB" altLang="zh-CN" dirty="0">
                <a:latin typeface="Consolas" panose="020B0609020204030204" pitchFamily="49" charset="0"/>
                <a:cs typeface="Consolas" panose="020B0609020204030204" pitchFamily="49" charset="0"/>
              </a:rPr>
              <a:t>=</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err="1">
                <a:solidFill>
                  <a:srgbClr val="00AA00"/>
                </a:solidFill>
                <a:effectLst/>
                <a:latin typeface="Consolas" panose="020B0609020204030204" pitchFamily="49" charset="0"/>
                <a:cs typeface="Consolas" panose="020B0609020204030204" pitchFamily="49" charset="0"/>
              </a:rPr>
              <a:t>data.yaml</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a:latin typeface="Consolas" panose="020B0609020204030204" pitchFamily="49" charset="0"/>
                <a:cs typeface="Consolas" panose="020B0609020204030204" pitchFamily="49" charset="0"/>
              </a:rPr>
              <a:t>, </a:t>
            </a:r>
            <a:r>
              <a:rPr lang="en-GB" altLang="zh-CN" dirty="0">
                <a:solidFill>
                  <a:srgbClr val="000000"/>
                </a:solidFill>
                <a:effectLst/>
                <a:latin typeface="Consolas" panose="020B0609020204030204" pitchFamily="49" charset="0"/>
                <a:cs typeface="Consolas" panose="020B0609020204030204" pitchFamily="49" charset="0"/>
              </a:rPr>
              <a:t>epochs</a:t>
            </a:r>
            <a:r>
              <a:rPr lang="en-GB" altLang="zh-CN" dirty="0">
                <a:latin typeface="Consolas" panose="020B0609020204030204" pitchFamily="49" charset="0"/>
                <a:cs typeface="Consolas" panose="020B0609020204030204" pitchFamily="49" charset="0"/>
              </a:rPr>
              <a:t>=</a:t>
            </a:r>
            <a:r>
              <a:rPr lang="en-US" altLang="zh-CN" dirty="0">
                <a:solidFill>
                  <a:srgbClr val="000000"/>
                </a:solidFill>
                <a:effectLst/>
                <a:latin typeface="Consolas" panose="020B0609020204030204" pitchFamily="49" charset="0"/>
                <a:cs typeface="Consolas" panose="020B0609020204030204" pitchFamily="49" charset="0"/>
              </a:rPr>
              <a:t>5</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 </a:t>
            </a:r>
            <a:r>
              <a:rPr lang="en-GB" altLang="zh-CN" dirty="0" err="1">
                <a:solidFill>
                  <a:srgbClr val="000000"/>
                </a:solidFill>
                <a:effectLst/>
                <a:latin typeface="Consolas" panose="020B0609020204030204" pitchFamily="49" charset="0"/>
                <a:cs typeface="Consolas" panose="020B0609020204030204" pitchFamily="49" charset="0"/>
              </a:rPr>
              <a:t>imgsz</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640</a:t>
            </a:r>
            <a:r>
              <a:rPr lang="en-GB" altLang="zh-CN" dirty="0">
                <a:latin typeface="Consolas" panose="020B0609020204030204" pitchFamily="49" charset="0"/>
                <a:cs typeface="Consolas" panose="020B0609020204030204" pitchFamily="49" charset="0"/>
              </a:rPr>
              <a:t>)</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03866" y="1212080"/>
            <a:ext cx="11020790" cy="1707199"/>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经过设定轮次的训练后，</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YOLO</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将会自动完成训练任务，并得到多个统计图。</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如下图，它展示了训练过程中在训练数据和验证数据上多个指标的变化。</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其中，</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mAP50</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是检测目标检测任务精度的关键指标，全面评估了类别预测是否准确、是否漏检、位置预测框是否精准等。该任务大约在</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20-30</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轮次左右可达到</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95%</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以上。</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3" name="图片 2"/>
          <p:cNvPicPr>
            <a:picLocks noChangeAspect="1"/>
          </p:cNvPicPr>
          <p:nvPr/>
        </p:nvPicPr>
        <p:blipFill>
          <a:blip r:embed="rId2"/>
          <a:stretch>
            <a:fillRect/>
          </a:stretch>
        </p:blipFill>
        <p:spPr>
          <a:xfrm>
            <a:off x="2708031" y="2999953"/>
            <a:ext cx="6582378" cy="3291189"/>
          </a:xfrm>
          <a:prstGeom prst="rect">
            <a:avLst/>
          </a:prstGeom>
        </p:spPr>
      </p:pic>
    </p:spTree>
  </p:cSld>
  <p:clrMapOvr>
    <a:masterClrMapping/>
  </p:clrMapOvr>
  <p:transition spd="slow">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67825" y="1434819"/>
            <a:ext cx="11020790" cy="1291700"/>
          </a:xfrm>
          <a:prstGeom prst="rect">
            <a:avLst/>
          </a:prstGeom>
        </p:spPr>
        <p:txBody>
          <a:bodyPr wrap="square">
            <a:spAutoFit/>
          </a:bodyPr>
          <a:lstStyle/>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训练结果的模型文件则放置在</a:t>
            </a:r>
            <a:r>
              <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runs/detect/train/weights</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目录下。</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训练结束后，将有</a:t>
            </a: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best.pt</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和</a:t>
            </a: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last.pt</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两个文件，分别表示最佳结果和训练最后结果，一般选用</a:t>
            </a:r>
            <a:r>
              <a:rPr kumimoji="1" lang="en-US" altLang="zh-CN" dirty="0" err="1">
                <a:latin typeface="微软雅黑 Light" panose="020B0502040204020203" pitchFamily="34" charset="-122"/>
                <a:ea typeface="微软雅黑 Light" panose="020B0502040204020203" pitchFamily="34" charset="-122"/>
                <a:cs typeface="微软雅黑 Light" panose="020B0502040204020203" pitchFamily="34" charset="-122"/>
                <a:sym typeface="+mn-ea"/>
              </a:rPr>
              <a:t>best.pt</a:t>
            </a: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即可。</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85750" indent="-285750" fontAlgn="auto">
              <a:lnSpc>
                <a:spcPct val="150000"/>
              </a:lnSpc>
              <a:buFont typeface="Arial" panose="020B0604020202020204" pitchFamily="34" charset="0"/>
              <a:buChar char="•"/>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要运用模型进行实时目标检测，只需载入模型。</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0" name="文本框 9"/>
          <p:cNvSpPr txBox="1"/>
          <p:nvPr/>
        </p:nvSpPr>
        <p:spPr>
          <a:xfrm>
            <a:off x="759352" y="3271226"/>
            <a:ext cx="9322493" cy="2031325"/>
          </a:xfrm>
          <a:prstGeom prst="rect">
            <a:avLst/>
          </a:prstGeom>
          <a:solidFill>
            <a:schemeClr val="bg1"/>
          </a:solidFill>
          <a:ln>
            <a:solidFill>
              <a:schemeClr val="tx1"/>
            </a:solidFill>
          </a:ln>
        </p:spPr>
        <p:txBody>
          <a:bodyPr wrap="square">
            <a:spAutoFit/>
          </a:bodyPr>
          <a:lstStyle/>
          <a:p>
            <a:r>
              <a:rPr lang="en-GB" altLang="zh-CN" dirty="0">
                <a:solidFill>
                  <a:srgbClr val="FF7700"/>
                </a:solidFill>
                <a:effectLst/>
                <a:latin typeface="Consolas" panose="020B0609020204030204" pitchFamily="49" charset="0"/>
                <a:cs typeface="Consolas" panose="020B0609020204030204" pitchFamily="49" charset="0"/>
              </a:rPr>
              <a:t>from </a:t>
            </a:r>
            <a:r>
              <a:rPr lang="en-GB" altLang="zh-CN" dirty="0" err="1">
                <a:latin typeface="Consolas" panose="020B0609020204030204" pitchFamily="49" charset="0"/>
                <a:cs typeface="Consolas" panose="020B0609020204030204" pitchFamily="49" charset="0"/>
              </a:rPr>
              <a:t>ultralytics</a:t>
            </a:r>
            <a:r>
              <a:rPr lang="en-GB" altLang="zh-CN" dirty="0">
                <a:latin typeface="Consolas" panose="020B0609020204030204" pitchFamily="49" charset="0"/>
                <a:cs typeface="Consolas" panose="020B0609020204030204" pitchFamily="49" charset="0"/>
              </a:rPr>
              <a:t> </a:t>
            </a:r>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YOLO</a:t>
            </a:r>
            <a:br>
              <a:rPr lang="en-GB" altLang="zh-CN" dirty="0">
                <a:latin typeface="Consolas" panose="020B0609020204030204" pitchFamily="49" charset="0"/>
                <a:cs typeface="Consolas" panose="020B0609020204030204" pitchFamily="49" charset="0"/>
              </a:rPr>
            </a:br>
            <a:r>
              <a:rPr lang="en-GB" altLang="zh-CN" dirty="0">
                <a:solidFill>
                  <a:srgbClr val="FF7700"/>
                </a:solidFill>
                <a:effectLst/>
                <a:latin typeface="Consolas" panose="020B0609020204030204" pitchFamily="49" charset="0"/>
                <a:cs typeface="Consolas" panose="020B0609020204030204" pitchFamily="49" charset="0"/>
              </a:rPr>
              <a:t>import </a:t>
            </a:r>
            <a:r>
              <a:rPr lang="en-GB" altLang="zh-CN" dirty="0">
                <a:latin typeface="Consolas" panose="020B0609020204030204" pitchFamily="49" charset="0"/>
                <a:cs typeface="Consolas" panose="020B0609020204030204" pitchFamily="49" charset="0"/>
              </a:rPr>
              <a:t>cv2</a:t>
            </a:r>
            <a:br>
              <a:rPr lang="en-GB" altLang="zh-CN" dirty="0">
                <a:latin typeface="Consolas" panose="020B0609020204030204" pitchFamily="49" charset="0"/>
                <a:cs typeface="Consolas" panose="020B0609020204030204" pitchFamily="49" charset="0"/>
              </a:rPr>
            </a:b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cap = cv2.VideoCapture(</a:t>
            </a:r>
            <a:r>
              <a:rPr lang="en-GB" altLang="zh-CN" dirty="0">
                <a:solidFill>
                  <a:srgbClr val="000000"/>
                </a:solidFill>
                <a:effectLst/>
                <a:latin typeface="Consolas" panose="020B0609020204030204" pitchFamily="49" charset="0"/>
                <a:cs typeface="Consolas" panose="020B0609020204030204" pitchFamily="49" charset="0"/>
              </a:rPr>
              <a:t>0</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a:latin typeface="Consolas" panose="020B0609020204030204" pitchFamily="49" charset="0"/>
                <a:cs typeface="Consolas" panose="020B0609020204030204" pitchFamily="49" charset="0"/>
              </a:rPr>
              <a:t>model = YOLO(</a:t>
            </a:r>
            <a:r>
              <a:rPr lang="en-GB" altLang="zh-CN" dirty="0">
                <a:solidFill>
                  <a:srgbClr val="00AA00"/>
                </a:solidFill>
                <a:effectLst/>
                <a:latin typeface="Consolas" panose="020B0609020204030204" pitchFamily="49" charset="0"/>
                <a:cs typeface="Consolas" panose="020B0609020204030204" pitchFamily="49" charset="0"/>
              </a:rPr>
              <a:t>"datasets/runs/detect/train/weights/</a:t>
            </a:r>
            <a:r>
              <a:rPr lang="en-GB" altLang="zh-CN" dirty="0" err="1">
                <a:solidFill>
                  <a:srgbClr val="00AA00"/>
                </a:solidFill>
                <a:effectLst/>
                <a:latin typeface="Consolas" panose="020B0609020204030204" pitchFamily="49" charset="0"/>
                <a:cs typeface="Consolas" panose="020B0609020204030204" pitchFamily="49" charset="0"/>
              </a:rPr>
              <a:t>best.pt</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err="1">
                <a:latin typeface="Consolas" panose="020B0609020204030204" pitchFamily="49" charset="0"/>
                <a:cs typeface="Consolas" panose="020B0609020204030204" pitchFamily="49" charset="0"/>
              </a:rPr>
              <a:t>model.export</a:t>
            </a:r>
            <a:r>
              <a:rPr lang="en-GB" altLang="zh-CN" dirty="0">
                <a:latin typeface="Consolas" panose="020B0609020204030204" pitchFamily="49" charset="0"/>
                <a:cs typeface="Consolas" panose="020B0609020204030204" pitchFamily="49" charset="0"/>
              </a:rPr>
              <a:t>(</a:t>
            </a:r>
            <a:r>
              <a:rPr lang="en-GB" altLang="zh-CN" dirty="0">
                <a:solidFill>
                  <a:srgbClr val="000000"/>
                </a:solidFill>
                <a:effectLst/>
                <a:latin typeface="Consolas" panose="020B0609020204030204" pitchFamily="49" charset="0"/>
                <a:cs typeface="Consolas" panose="020B0609020204030204" pitchFamily="49" charset="0"/>
              </a:rPr>
              <a:t>format</a:t>
            </a:r>
            <a:r>
              <a:rPr lang="en-GB" altLang="zh-CN" dirty="0">
                <a:latin typeface="Consolas" panose="020B0609020204030204" pitchFamily="49" charset="0"/>
                <a:cs typeface="Consolas" panose="020B0609020204030204" pitchFamily="49" charset="0"/>
              </a:rPr>
              <a:t>=</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err="1">
                <a:solidFill>
                  <a:srgbClr val="00AA00"/>
                </a:solidFill>
                <a:effectLst/>
                <a:latin typeface="Consolas" panose="020B0609020204030204" pitchFamily="49" charset="0"/>
                <a:cs typeface="Consolas" panose="020B0609020204030204" pitchFamily="49" charset="0"/>
              </a:rPr>
              <a:t>ncnn</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a:latin typeface="Consolas" panose="020B0609020204030204" pitchFamily="49" charset="0"/>
                <a:cs typeface="Consolas" panose="020B0609020204030204" pitchFamily="49" charset="0"/>
              </a:rPr>
              <a:t>)</a:t>
            </a:r>
            <a:br>
              <a:rPr lang="en-GB" altLang="zh-CN" dirty="0">
                <a:latin typeface="Consolas" panose="020B0609020204030204" pitchFamily="49" charset="0"/>
                <a:cs typeface="Consolas" panose="020B0609020204030204" pitchFamily="49" charset="0"/>
              </a:rPr>
            </a:br>
            <a:r>
              <a:rPr lang="en-GB" altLang="zh-CN" dirty="0" err="1">
                <a:latin typeface="Consolas" panose="020B0609020204030204" pitchFamily="49" charset="0"/>
                <a:cs typeface="Consolas" panose="020B0609020204030204" pitchFamily="49" charset="0"/>
              </a:rPr>
              <a:t>ncnn_model</a:t>
            </a:r>
            <a:r>
              <a:rPr lang="en-GB" altLang="zh-CN" dirty="0">
                <a:latin typeface="Consolas" panose="020B0609020204030204" pitchFamily="49" charset="0"/>
                <a:cs typeface="Consolas" panose="020B0609020204030204" pitchFamily="49" charset="0"/>
              </a:rPr>
              <a:t> = YOLO(</a:t>
            </a:r>
            <a:r>
              <a:rPr lang="en-GB" altLang="zh-CN" dirty="0">
                <a:solidFill>
                  <a:srgbClr val="00AA00"/>
                </a:solidFill>
                <a:effectLst/>
                <a:latin typeface="Consolas" panose="020B0609020204030204" pitchFamily="49" charset="0"/>
                <a:cs typeface="Consolas" panose="020B0609020204030204" pitchFamily="49" charset="0"/>
              </a:rPr>
              <a:t>"datasets/runs/detect/train/weights/</a:t>
            </a:r>
            <a:r>
              <a:rPr lang="en-GB" altLang="zh-CN" dirty="0" err="1">
                <a:solidFill>
                  <a:srgbClr val="00AA00"/>
                </a:solidFill>
                <a:effectLst/>
                <a:latin typeface="Consolas" panose="020B0609020204030204" pitchFamily="49" charset="0"/>
                <a:cs typeface="Consolas" panose="020B0609020204030204" pitchFamily="49" charset="0"/>
              </a:rPr>
              <a:t>best_ncnn_model</a:t>
            </a:r>
            <a:r>
              <a:rPr lang="en-GB" altLang="zh-CN" dirty="0">
                <a:solidFill>
                  <a:srgbClr val="00AA00"/>
                </a:solidFill>
                <a:effectLst/>
                <a:latin typeface="Consolas" panose="020B0609020204030204" pitchFamily="49" charset="0"/>
                <a:cs typeface="Consolas" panose="020B0609020204030204" pitchFamily="49" charset="0"/>
              </a:rPr>
              <a:t>"</a:t>
            </a:r>
            <a:r>
              <a:rPr lang="en-GB" altLang="zh-CN" dirty="0">
                <a:latin typeface="Consolas" panose="020B0609020204030204" pitchFamily="49" charset="0"/>
                <a:cs typeface="Consolas" panose="020B0609020204030204" pitchFamily="49" charset="0"/>
              </a:rPr>
              <a:t>)</a:t>
            </a:r>
            <a:endParaRPr lang="zh-CN" altLang="en-US"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模型微调</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837649" y="1434819"/>
            <a:ext cx="10650965" cy="460704"/>
          </a:xfrm>
          <a:prstGeom prst="rect">
            <a:avLst/>
          </a:prstGeom>
        </p:spPr>
        <p:txBody>
          <a:bodyPr wrap="square">
            <a:spAutoFit/>
          </a:bodyPr>
          <a:lstStyle/>
          <a:p>
            <a:pPr fontAlgn="auto">
              <a:lnSpc>
                <a:spcPct val="150000"/>
              </a:lnSpc>
            </a:pPr>
            <a:r>
              <a:rPr kumimoji="1"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最后，启动捕获循环、推理、分析结果、标记结果，即可实现目标检测。</a:t>
            </a:r>
            <a:endParaRPr kumimoji="1"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1" name="文本框 10"/>
          <p:cNvSpPr txBox="1"/>
          <p:nvPr/>
        </p:nvSpPr>
        <p:spPr>
          <a:xfrm>
            <a:off x="837649" y="2113759"/>
            <a:ext cx="10281139" cy="4185761"/>
          </a:xfrm>
          <a:prstGeom prst="rect">
            <a:avLst/>
          </a:prstGeom>
          <a:solidFill>
            <a:schemeClr val="bg1"/>
          </a:solidFill>
          <a:ln>
            <a:solidFill>
              <a:schemeClr val="tx1"/>
            </a:solidFill>
          </a:ln>
        </p:spPr>
        <p:txBody>
          <a:bodyPr wrap="square">
            <a:spAutoFit/>
          </a:bodyPr>
          <a:lstStyle/>
          <a:p>
            <a:r>
              <a:rPr lang="en-GB" altLang="zh-CN" sz="1400" dirty="0">
                <a:solidFill>
                  <a:srgbClr val="FF7700"/>
                </a:solidFill>
                <a:effectLst/>
                <a:latin typeface="Consolas" panose="020B0609020204030204" pitchFamily="49" charset="0"/>
                <a:cs typeface="Consolas" panose="020B0609020204030204" pitchFamily="49" charset="0"/>
              </a:rPr>
              <a:t>while </a:t>
            </a:r>
            <a:r>
              <a:rPr lang="en-GB" altLang="zh-CN" sz="1400" dirty="0" err="1">
                <a:latin typeface="Consolas" panose="020B0609020204030204" pitchFamily="49" charset="0"/>
                <a:cs typeface="Consolas" panose="020B0609020204030204" pitchFamily="49" charset="0"/>
              </a:rPr>
              <a:t>cap.isOpened</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ret, image = </a:t>
            </a:r>
            <a:r>
              <a:rPr lang="en-GB" altLang="zh-CN" sz="1400" dirty="0" err="1">
                <a:latin typeface="Consolas" panose="020B0609020204030204" pitchFamily="49" charset="0"/>
                <a:cs typeface="Consolas" panose="020B0609020204030204" pitchFamily="49" charset="0"/>
              </a:rPr>
              <a:t>cap.read</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image = cv2.flip(image, </a:t>
            </a:r>
            <a:r>
              <a:rPr lang="en-GB" altLang="zh-CN" sz="1400" dirty="0">
                <a:solidFill>
                  <a:srgbClr val="000000"/>
                </a:solidFill>
                <a:effectLst/>
                <a:latin typeface="Consolas" panose="020B0609020204030204" pitchFamily="49" charset="0"/>
                <a:cs typeface="Consolas" panose="020B0609020204030204" pitchFamily="49" charset="0"/>
              </a:rPr>
              <a:t>1</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results = </a:t>
            </a:r>
            <a:r>
              <a:rPr lang="en-GB" altLang="zh-CN" sz="1400" dirty="0" err="1">
                <a:latin typeface="Consolas" panose="020B0609020204030204" pitchFamily="49" charset="0"/>
                <a:cs typeface="Consolas" panose="020B0609020204030204" pitchFamily="49" charset="0"/>
              </a:rPr>
              <a:t>ncnn_model</a:t>
            </a:r>
            <a:r>
              <a:rPr lang="en-GB" altLang="zh-CN" sz="1400" dirty="0">
                <a:latin typeface="Consolas" panose="020B0609020204030204" pitchFamily="49" charset="0"/>
                <a:cs typeface="Consolas" panose="020B0609020204030204" pitchFamily="49" charset="0"/>
              </a:rPr>
              <a:t>(image)</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a:t>
            </a:r>
            <a:r>
              <a:rPr lang="en-GB" altLang="zh-CN" sz="1400" dirty="0">
                <a:solidFill>
                  <a:srgbClr val="FF7700"/>
                </a:solidFill>
                <a:effectLst/>
                <a:latin typeface="Consolas" panose="020B0609020204030204" pitchFamily="49" charset="0"/>
                <a:cs typeface="Consolas" panose="020B0609020204030204" pitchFamily="49" charset="0"/>
              </a:rPr>
              <a:t>for </a:t>
            </a:r>
            <a:r>
              <a:rPr lang="en-GB" altLang="zh-CN" sz="1400" dirty="0">
                <a:latin typeface="Consolas" panose="020B0609020204030204" pitchFamily="49" charset="0"/>
                <a:cs typeface="Consolas" panose="020B0609020204030204" pitchFamily="49" charset="0"/>
              </a:rPr>
              <a:t>box </a:t>
            </a:r>
            <a:r>
              <a:rPr lang="en-GB" altLang="zh-CN" sz="1400" dirty="0">
                <a:solidFill>
                  <a:srgbClr val="FF7700"/>
                </a:solidFill>
                <a:effectLst/>
                <a:latin typeface="Consolas" panose="020B0609020204030204" pitchFamily="49" charset="0"/>
                <a:cs typeface="Consolas" panose="020B0609020204030204" pitchFamily="49" charset="0"/>
              </a:rPr>
              <a:t>in </a:t>
            </a:r>
            <a:r>
              <a:rPr lang="en-GB" altLang="zh-CN" sz="1400" dirty="0">
                <a:latin typeface="Consolas" panose="020B0609020204030204" pitchFamily="49" charset="0"/>
                <a:cs typeface="Consolas" panose="020B0609020204030204" pitchFamily="49" charset="0"/>
              </a:rPr>
              <a:t>results[</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].boxes:</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x1, y1, x2, y2 = </a:t>
            </a:r>
            <a:r>
              <a:rPr lang="en-GB" altLang="zh-CN" sz="1400" dirty="0">
                <a:solidFill>
                  <a:srgbClr val="900090"/>
                </a:solidFill>
                <a:effectLst/>
                <a:latin typeface="Consolas" panose="020B0609020204030204" pitchFamily="49" charset="0"/>
                <a:cs typeface="Consolas" panose="020B0609020204030204" pitchFamily="49" charset="0"/>
              </a:rPr>
              <a:t>map</a:t>
            </a:r>
            <a:r>
              <a:rPr lang="en-GB" altLang="zh-CN" sz="1400" dirty="0">
                <a:latin typeface="Consolas" panose="020B0609020204030204" pitchFamily="49" charset="0"/>
                <a:cs typeface="Consolas" panose="020B0609020204030204" pitchFamily="49" charset="0"/>
              </a:rPr>
              <a:t>(</a:t>
            </a:r>
            <a:r>
              <a:rPr lang="en-GB" altLang="zh-CN" sz="1400" dirty="0">
                <a:solidFill>
                  <a:srgbClr val="900090"/>
                </a:solidFill>
                <a:effectLst/>
                <a:latin typeface="Consolas" panose="020B0609020204030204" pitchFamily="49" charset="0"/>
                <a:cs typeface="Consolas" panose="020B0609020204030204" pitchFamily="49" charset="0"/>
              </a:rPr>
              <a:t>int</a:t>
            </a:r>
            <a:r>
              <a:rPr lang="en-GB" altLang="zh-CN" sz="1400" dirty="0">
                <a:latin typeface="Consolas" panose="020B0609020204030204" pitchFamily="49" charset="0"/>
                <a:cs typeface="Consolas" panose="020B0609020204030204" pitchFamily="49" charset="0"/>
              </a:rPr>
              <a:t>, </a:t>
            </a:r>
            <a:r>
              <a:rPr lang="en-GB" altLang="zh-CN" sz="1400" dirty="0" err="1">
                <a:latin typeface="Consolas" panose="020B0609020204030204" pitchFamily="49" charset="0"/>
                <a:cs typeface="Consolas" panose="020B0609020204030204" pitchFamily="49" charset="0"/>
              </a:rPr>
              <a:t>box.xyxy</a:t>
            </a:r>
            <a:r>
              <a:rPr lang="en-GB" altLang="zh-CN" sz="1400" dirty="0">
                <a:latin typeface="Consolas" panose="020B0609020204030204" pitchFamily="49" charset="0"/>
                <a:cs typeface="Consolas" panose="020B0609020204030204" pitchFamily="49" charset="0"/>
              </a:rPr>
              <a:t>[</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confidence = </a:t>
            </a:r>
            <a:r>
              <a:rPr lang="en-GB" altLang="zh-CN" sz="1400" dirty="0" err="1">
                <a:latin typeface="Consolas" panose="020B0609020204030204" pitchFamily="49" charset="0"/>
                <a:cs typeface="Consolas" panose="020B0609020204030204" pitchFamily="49" charset="0"/>
              </a:rPr>
              <a:t>box.conf</a:t>
            </a:r>
            <a:r>
              <a:rPr lang="en-GB" altLang="zh-CN" sz="1400" dirty="0">
                <a:latin typeface="Consolas" panose="020B0609020204030204" pitchFamily="49" charset="0"/>
                <a:cs typeface="Consolas" panose="020B0609020204030204" pitchFamily="49" charset="0"/>
              </a:rPr>
              <a:t>[</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a:t>
            </a:r>
            <a:r>
              <a:rPr lang="en-GB" altLang="zh-CN" sz="1400" dirty="0" err="1">
                <a:latin typeface="Consolas" panose="020B0609020204030204" pitchFamily="49" charset="0"/>
                <a:cs typeface="Consolas" panose="020B0609020204030204" pitchFamily="49" charset="0"/>
              </a:rPr>
              <a:t>class_id</a:t>
            </a:r>
            <a:r>
              <a:rPr lang="en-GB" altLang="zh-CN" sz="1400" dirty="0">
                <a:latin typeface="Consolas" panose="020B0609020204030204" pitchFamily="49" charset="0"/>
                <a:cs typeface="Consolas" panose="020B0609020204030204" pitchFamily="49" charset="0"/>
              </a:rPr>
              <a:t> = </a:t>
            </a:r>
            <a:r>
              <a:rPr lang="en-GB" altLang="zh-CN" sz="1400" dirty="0">
                <a:solidFill>
                  <a:srgbClr val="900090"/>
                </a:solidFill>
                <a:effectLst/>
                <a:latin typeface="Consolas" panose="020B0609020204030204" pitchFamily="49" charset="0"/>
                <a:cs typeface="Consolas" panose="020B0609020204030204" pitchFamily="49" charset="0"/>
              </a:rPr>
              <a:t>int</a:t>
            </a:r>
            <a:r>
              <a:rPr lang="en-GB" altLang="zh-CN" sz="1400" dirty="0">
                <a:latin typeface="Consolas" panose="020B0609020204030204" pitchFamily="49" charset="0"/>
                <a:cs typeface="Consolas" panose="020B0609020204030204" pitchFamily="49" charset="0"/>
              </a:rPr>
              <a:t>(</a:t>
            </a:r>
            <a:r>
              <a:rPr lang="en-GB" altLang="zh-CN" sz="1400" dirty="0" err="1">
                <a:latin typeface="Consolas" panose="020B0609020204030204" pitchFamily="49" charset="0"/>
                <a:cs typeface="Consolas" panose="020B0609020204030204" pitchFamily="49" charset="0"/>
              </a:rPr>
              <a:t>box.cls</a:t>
            </a:r>
            <a:r>
              <a:rPr lang="en-GB" altLang="zh-CN" sz="1400" dirty="0">
                <a:latin typeface="Consolas" panose="020B0609020204030204" pitchFamily="49" charset="0"/>
                <a:cs typeface="Consolas" panose="020B0609020204030204" pitchFamily="49" charset="0"/>
              </a:rPr>
              <a:t>[</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a:t>
            </a:r>
            <a:r>
              <a:rPr lang="en-GB" altLang="zh-CN" sz="1400" dirty="0" err="1">
                <a:latin typeface="Consolas" panose="020B0609020204030204" pitchFamily="49" charset="0"/>
                <a:cs typeface="Consolas" panose="020B0609020204030204" pitchFamily="49" charset="0"/>
              </a:rPr>
              <a:t>class_name</a:t>
            </a:r>
            <a:r>
              <a:rPr lang="en-GB" altLang="zh-CN" sz="1400" dirty="0">
                <a:latin typeface="Consolas" panose="020B0609020204030204" pitchFamily="49" charset="0"/>
                <a:cs typeface="Consolas" panose="020B0609020204030204" pitchFamily="49" charset="0"/>
              </a:rPr>
              <a:t> = results[</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].names[</a:t>
            </a:r>
            <a:r>
              <a:rPr lang="en-GB" altLang="zh-CN" sz="1400" dirty="0" err="1">
                <a:latin typeface="Consolas" panose="020B0609020204030204" pitchFamily="49" charset="0"/>
                <a:cs typeface="Consolas" panose="020B0609020204030204" pitchFamily="49" charset="0"/>
              </a:rPr>
              <a:t>class_id</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cv2.rectangle(image, (x1, y1), (x2, y2), (</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255</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2</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label = </a:t>
            </a:r>
            <a:r>
              <a:rPr lang="en-GB" altLang="zh-CN" sz="1400" dirty="0">
                <a:solidFill>
                  <a:srgbClr val="00AA00"/>
                </a:solidFill>
                <a:effectLst/>
                <a:latin typeface="Consolas" panose="020B0609020204030204" pitchFamily="49" charset="0"/>
                <a:cs typeface="Consolas" panose="020B0609020204030204" pitchFamily="49" charset="0"/>
              </a:rPr>
              <a:t>f"{</a:t>
            </a:r>
            <a:r>
              <a:rPr lang="en-GB" altLang="zh-CN" sz="1400" dirty="0" err="1">
                <a:latin typeface="Consolas" panose="020B0609020204030204" pitchFamily="49" charset="0"/>
                <a:cs typeface="Consolas" panose="020B0609020204030204" pitchFamily="49" charset="0"/>
              </a:rPr>
              <a:t>class_name</a:t>
            </a:r>
            <a:r>
              <a:rPr lang="en-GB" altLang="zh-CN" sz="1400" dirty="0">
                <a:solidFill>
                  <a:srgbClr val="00AA00"/>
                </a:solidFill>
                <a:effectLst/>
                <a:latin typeface="Consolas" panose="020B0609020204030204" pitchFamily="49" charset="0"/>
                <a:cs typeface="Consolas" panose="020B0609020204030204" pitchFamily="49" charset="0"/>
              </a:rPr>
              <a:t>} {</a:t>
            </a:r>
            <a:r>
              <a:rPr lang="en-GB" altLang="zh-CN" sz="1400" dirty="0">
                <a:latin typeface="Consolas" panose="020B0609020204030204" pitchFamily="49" charset="0"/>
                <a:cs typeface="Consolas" panose="020B0609020204030204" pitchFamily="49" charset="0"/>
              </a:rPr>
              <a:t>confidence</a:t>
            </a:r>
            <a:r>
              <a:rPr lang="en-GB" altLang="zh-CN" sz="1400" dirty="0">
                <a:solidFill>
                  <a:srgbClr val="00AA00"/>
                </a:solidFill>
                <a:effectLst/>
                <a:latin typeface="Consolas" panose="020B0609020204030204" pitchFamily="49" charset="0"/>
                <a:cs typeface="Consolas" panose="020B0609020204030204" pitchFamily="49" charset="0"/>
              </a:rPr>
              <a:t>:.2f}"</a:t>
            </a:r>
            <a:br>
              <a:rPr lang="en-GB" altLang="zh-CN" sz="1400" dirty="0">
                <a:solidFill>
                  <a:srgbClr val="00AA00"/>
                </a:solidFill>
                <a:effectLst/>
                <a:latin typeface="Consolas" panose="020B0609020204030204" pitchFamily="49" charset="0"/>
                <a:cs typeface="Consolas" panose="020B0609020204030204" pitchFamily="49" charset="0"/>
              </a:rPr>
            </a:br>
            <a:r>
              <a:rPr lang="en-GB" altLang="zh-CN" sz="1400" dirty="0">
                <a:solidFill>
                  <a:srgbClr val="00AA00"/>
                </a:solidFill>
                <a:effectLst/>
                <a:latin typeface="Consolas" panose="020B0609020204030204" pitchFamily="49" charset="0"/>
                <a:cs typeface="Consolas" panose="020B0609020204030204" pitchFamily="49" charset="0"/>
              </a:rPr>
              <a:t>        </a:t>
            </a:r>
            <a:r>
              <a:rPr lang="en-GB" altLang="zh-CN" sz="1400" dirty="0">
                <a:latin typeface="Consolas" panose="020B0609020204030204" pitchFamily="49" charset="0"/>
                <a:cs typeface="Consolas" panose="020B0609020204030204" pitchFamily="49" charset="0"/>
              </a:rPr>
              <a:t>cv2.putText(image, label, (x1, y1 - </a:t>
            </a:r>
            <a:r>
              <a:rPr lang="en-GB" altLang="zh-CN" sz="1400" dirty="0">
                <a:solidFill>
                  <a:srgbClr val="000000"/>
                </a:solidFill>
                <a:effectLst/>
                <a:latin typeface="Consolas" panose="020B0609020204030204" pitchFamily="49" charset="0"/>
                <a:cs typeface="Consolas" panose="020B0609020204030204" pitchFamily="49" charset="0"/>
              </a:rPr>
              <a:t>10</a:t>
            </a:r>
            <a:r>
              <a:rPr lang="en-GB" altLang="zh-CN" sz="1400" dirty="0">
                <a:latin typeface="Consolas" panose="020B0609020204030204" pitchFamily="49" charset="0"/>
                <a:cs typeface="Consolas" panose="020B0609020204030204" pitchFamily="49" charset="0"/>
              </a:rPr>
              <a:t>), cv2.FONT_HERSHEY_SIMPLEX, </a:t>
            </a:r>
            <a:r>
              <a:rPr lang="en-GB" altLang="zh-CN" sz="1400" dirty="0">
                <a:solidFill>
                  <a:srgbClr val="000000"/>
                </a:solidFill>
                <a:effectLst/>
                <a:latin typeface="Consolas" panose="020B0609020204030204" pitchFamily="49" charset="0"/>
                <a:cs typeface="Consolas" panose="020B0609020204030204" pitchFamily="49" charset="0"/>
              </a:rPr>
              <a:t>0.5</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255</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0</a:t>
            </a:r>
            <a:r>
              <a:rPr lang="en-GB" altLang="zh-CN" sz="1400" dirty="0">
                <a:latin typeface="Consolas" panose="020B0609020204030204" pitchFamily="49" charset="0"/>
                <a:cs typeface="Consolas" panose="020B0609020204030204" pitchFamily="49" charset="0"/>
              </a:rPr>
              <a:t>), </a:t>
            </a:r>
            <a:r>
              <a:rPr lang="en-GB" altLang="zh-CN" sz="1400" dirty="0">
                <a:solidFill>
                  <a:srgbClr val="000000"/>
                </a:solidFill>
                <a:effectLst/>
                <a:latin typeface="Consolas" panose="020B0609020204030204" pitchFamily="49" charset="0"/>
                <a:cs typeface="Consolas" panose="020B0609020204030204" pitchFamily="49" charset="0"/>
              </a:rPr>
              <a:t>2</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cv2.imshow(</a:t>
            </a:r>
            <a:r>
              <a:rPr lang="en-GB" altLang="zh-CN" sz="1400" dirty="0">
                <a:solidFill>
                  <a:srgbClr val="00AA00"/>
                </a:solidFill>
                <a:effectLst/>
                <a:latin typeface="Consolas" panose="020B0609020204030204" pitchFamily="49" charset="0"/>
                <a:cs typeface="Consolas" panose="020B0609020204030204" pitchFamily="49" charset="0"/>
              </a:rPr>
              <a:t>"result"</a:t>
            </a:r>
            <a:r>
              <a:rPr lang="en-GB" altLang="zh-CN" sz="1400" dirty="0">
                <a:latin typeface="Consolas" panose="020B0609020204030204" pitchFamily="49" charset="0"/>
                <a:cs typeface="Consolas" panose="020B0609020204030204" pitchFamily="49" charset="0"/>
              </a:rPr>
              <a:t>, image)</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key = cv2.waitKey(</a:t>
            </a:r>
            <a:r>
              <a:rPr lang="en-GB" altLang="zh-CN" sz="1400" dirty="0">
                <a:solidFill>
                  <a:srgbClr val="000000"/>
                </a:solidFill>
                <a:effectLst/>
                <a:latin typeface="Consolas" panose="020B0609020204030204" pitchFamily="49" charset="0"/>
                <a:cs typeface="Consolas" panose="020B0609020204030204" pitchFamily="49" charset="0"/>
              </a:rPr>
              <a:t>5</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a:t>
            </a:r>
            <a:r>
              <a:rPr lang="en-GB" altLang="zh-CN" sz="1400" dirty="0">
                <a:solidFill>
                  <a:srgbClr val="FF7700"/>
                </a:solidFill>
                <a:effectLst/>
                <a:latin typeface="Consolas" panose="020B0609020204030204" pitchFamily="49" charset="0"/>
                <a:cs typeface="Consolas" panose="020B0609020204030204" pitchFamily="49" charset="0"/>
              </a:rPr>
              <a:t>if </a:t>
            </a:r>
            <a:r>
              <a:rPr lang="en-GB" altLang="zh-CN" sz="1400" dirty="0">
                <a:latin typeface="Consolas" panose="020B0609020204030204" pitchFamily="49" charset="0"/>
                <a:cs typeface="Consolas" panose="020B0609020204030204" pitchFamily="49" charset="0"/>
              </a:rPr>
              <a:t>key == </a:t>
            </a:r>
            <a:r>
              <a:rPr lang="en-GB" altLang="zh-CN" sz="1400" dirty="0" err="1">
                <a:solidFill>
                  <a:srgbClr val="900090"/>
                </a:solidFill>
                <a:effectLst/>
                <a:latin typeface="Consolas" panose="020B0609020204030204" pitchFamily="49" charset="0"/>
                <a:cs typeface="Consolas" panose="020B0609020204030204" pitchFamily="49" charset="0"/>
              </a:rPr>
              <a:t>ord</a:t>
            </a:r>
            <a:r>
              <a:rPr lang="en-GB" altLang="zh-CN" sz="1400" dirty="0">
                <a:latin typeface="Consolas" panose="020B0609020204030204" pitchFamily="49" charset="0"/>
                <a:cs typeface="Consolas" panose="020B0609020204030204" pitchFamily="49" charset="0"/>
              </a:rPr>
              <a:t>(</a:t>
            </a:r>
            <a:r>
              <a:rPr lang="en-GB" altLang="zh-CN" sz="1400" dirty="0">
                <a:solidFill>
                  <a:srgbClr val="00AA00"/>
                </a:solidFill>
                <a:effectLst/>
                <a:latin typeface="Consolas" panose="020B0609020204030204" pitchFamily="49" charset="0"/>
                <a:cs typeface="Consolas" panose="020B0609020204030204" pitchFamily="49" charset="0"/>
              </a:rPr>
              <a:t>'q'</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        </a:t>
            </a:r>
            <a:r>
              <a:rPr lang="en-GB" altLang="zh-CN" sz="1400" dirty="0">
                <a:solidFill>
                  <a:srgbClr val="FF7700"/>
                </a:solidFill>
                <a:effectLst/>
                <a:latin typeface="Consolas" panose="020B0609020204030204" pitchFamily="49" charset="0"/>
                <a:cs typeface="Consolas" panose="020B0609020204030204" pitchFamily="49" charset="0"/>
              </a:rPr>
              <a:t>break</a:t>
            </a:r>
            <a:br>
              <a:rPr lang="en-GB" altLang="zh-CN" sz="1400" dirty="0">
                <a:solidFill>
                  <a:srgbClr val="FF7700"/>
                </a:solidFill>
                <a:effectLst/>
                <a:latin typeface="Consolas" panose="020B0609020204030204" pitchFamily="49" charset="0"/>
                <a:cs typeface="Consolas" panose="020B0609020204030204" pitchFamily="49" charset="0"/>
              </a:rPr>
            </a:br>
            <a:br>
              <a:rPr lang="en-GB" altLang="zh-CN" sz="1400" dirty="0">
                <a:solidFill>
                  <a:srgbClr val="FF7700"/>
                </a:solidFill>
                <a:effectLst/>
                <a:latin typeface="Consolas" panose="020B0609020204030204" pitchFamily="49" charset="0"/>
                <a:cs typeface="Consolas" panose="020B0609020204030204" pitchFamily="49" charset="0"/>
              </a:rPr>
            </a:br>
            <a:r>
              <a:rPr lang="en-GB" altLang="zh-CN" sz="1400" dirty="0" err="1">
                <a:latin typeface="Consolas" panose="020B0609020204030204" pitchFamily="49" charset="0"/>
                <a:cs typeface="Consolas" panose="020B0609020204030204" pitchFamily="49" charset="0"/>
              </a:rPr>
              <a:t>cap.release</a:t>
            </a:r>
            <a:r>
              <a:rPr lang="en-GB" altLang="zh-CN" sz="1400" dirty="0">
                <a:latin typeface="Consolas" panose="020B0609020204030204" pitchFamily="49" charset="0"/>
                <a:cs typeface="Consolas" panose="020B0609020204030204" pitchFamily="49" charset="0"/>
              </a:rPr>
              <a:t>()</a:t>
            </a:r>
            <a:br>
              <a:rPr lang="en-GB" altLang="zh-CN" sz="1400" dirty="0">
                <a:latin typeface="Consolas" panose="020B0609020204030204" pitchFamily="49" charset="0"/>
                <a:cs typeface="Consolas" panose="020B0609020204030204" pitchFamily="49" charset="0"/>
              </a:rPr>
            </a:br>
            <a:r>
              <a:rPr lang="en-GB" altLang="zh-CN" sz="1400" dirty="0">
                <a:latin typeface="Consolas" panose="020B0609020204030204" pitchFamily="49" charset="0"/>
                <a:cs typeface="Consolas" panose="020B0609020204030204" pitchFamily="49" charset="0"/>
              </a:rPr>
              <a:t>cv2.destroyAllWindows()</a:t>
            </a:r>
            <a:endParaRPr lang="zh-CN" altLang="en-US" sz="1400" dirty="0">
              <a:latin typeface="Consolas" panose="020B0609020204030204" pitchFamily="49" charset="0"/>
              <a:cs typeface="Consolas" panose="020B0609020204030204" pitchFamily="49" charset="0"/>
            </a:endParaRPr>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589120" y="450274"/>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人工智能实践方向典型任务要求</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935901" y="2716529"/>
            <a:ext cx="10320197" cy="142494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自动检测摄像头前</a:t>
            </a:r>
            <a:r>
              <a:rPr lang="en-US"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X</a:t>
            </a:r>
            <a:r>
              <a:rPr lang="zh-CN" altLang="en-US"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物体</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的</a:t>
            </a:r>
            <a:r>
              <a:rPr lang="zh-CN" altLang="zh-CN" sz="2000" kern="100" dirty="0">
                <a:solidFill>
                  <a:schemeClr val="accent2"/>
                </a:solidFill>
                <a:effectLst/>
                <a:latin typeface="微软雅黑 Light" panose="020B0502040204020203" pitchFamily="34" charset="-122"/>
                <a:ea typeface="微软雅黑 Light" panose="020B0502040204020203" pitchFamily="34" charset="-122"/>
                <a:cs typeface="Times New Roman" panose="02020603050405020304" pitchFamily="18" charset="0"/>
              </a:rPr>
              <a:t>数量</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，并在画面中实时显示计数的数值。</a:t>
            </a:r>
            <a:endPar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p>
            <a:pPr marL="285750" indent="-285750" algn="just">
              <a:lnSpc>
                <a:spcPct val="150000"/>
              </a:lnSpc>
              <a:buFont typeface="Arial" panose="020B0604020202020204" pitchFamily="34" charset="0"/>
              <a:buChar char="•"/>
            </a:pP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自动检测摄像头前的</a:t>
            </a:r>
            <a:r>
              <a:rPr lang="en-US"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X</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a:t>
            </a:r>
            <a:r>
              <a:rPr lang="en-US"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Y</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这两种物品，用</a:t>
            </a:r>
            <a:r>
              <a:rPr lang="zh-CN" altLang="zh-CN" sz="2000" kern="100" dirty="0">
                <a:solidFill>
                  <a:schemeClr val="accent2"/>
                </a:solidFill>
                <a:effectLst/>
                <a:latin typeface="微软雅黑 Light" panose="020B0502040204020203" pitchFamily="34" charset="-122"/>
                <a:ea typeface="微软雅黑 Light" panose="020B0502040204020203" pitchFamily="34" charset="-122"/>
                <a:cs typeface="Times New Roman" panose="02020603050405020304" pitchFamily="18" charset="0"/>
              </a:rPr>
              <a:t>不同颜色的框标记</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不同类型物品。</a:t>
            </a:r>
            <a:endPar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p>
            <a:pPr marL="285750" indent="-285750" algn="just">
              <a:lnSpc>
                <a:spcPct val="150000"/>
              </a:lnSpc>
              <a:buFont typeface="Arial" panose="020B0604020202020204" pitchFamily="34" charset="0"/>
              <a:buChar char="•"/>
            </a:pP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自动检测摄像头前是否出现</a:t>
            </a:r>
            <a:r>
              <a:rPr lang="zh-CN" altLang="zh-CN" sz="2000" kern="100" dirty="0">
                <a:solidFill>
                  <a:schemeClr val="accent2"/>
                </a:solidFill>
                <a:effectLst/>
                <a:latin typeface="微软雅黑 Light" panose="020B0502040204020203" pitchFamily="34" charset="-122"/>
                <a:ea typeface="微软雅黑 Light" panose="020B0502040204020203" pitchFamily="34" charset="-122"/>
                <a:cs typeface="Times New Roman" panose="02020603050405020304" pitchFamily="18" charset="0"/>
              </a:rPr>
              <a:t>特定颜色的球体</a:t>
            </a:r>
            <a:r>
              <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rPr>
              <a:t>，如果出现在画面内，则标记出现位置。</a:t>
            </a:r>
            <a:endParaRPr lang="zh-CN" altLang="zh-CN" sz="20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0" name="文本框 9"/>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566472" y="450274"/>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人工智能实践方向参考学习材料</a:t>
            </a:r>
            <a:endParaRPr lang="zh-CN" altLang="en-US" sz="3200" b="1" dirty="0">
              <a:latin typeface="微软雅黑 Light" panose="020B0502040204020203" pitchFamily="34" charset="-122"/>
              <a:ea typeface="微软雅黑 Light" panose="020B0502040204020203" pitchFamily="34" charset="-122"/>
            </a:endParaRPr>
          </a:p>
        </p:txBody>
      </p:sp>
      <p:sp>
        <p:nvSpPr>
          <p:cNvPr id="10" name="文本框 9"/>
          <p:cNvSpPr txBox="1"/>
          <p:nvPr>
            <p:custDataLst>
              <p:tags r:id="rId2"/>
            </p:custDataLst>
          </p:nvPr>
        </p:nvSpPr>
        <p:spPr>
          <a:xfrm>
            <a:off x="806245" y="2308189"/>
            <a:ext cx="8702812" cy="2451373"/>
          </a:xfrm>
          <a:prstGeom prst="rect">
            <a:avLst/>
          </a:prstGeom>
          <a:noFill/>
        </p:spPr>
        <p:txBody>
          <a:bodyPr wrap="square" rtlCol="0" anchor="t">
            <a:noAutofit/>
          </a:bodyPr>
          <a:lstStyle/>
          <a:p>
            <a:pPr marL="285750" indent="-285750" algn="just">
              <a:lnSpc>
                <a:spcPct val="150000"/>
              </a:lnSpc>
              <a:spcBef>
                <a:spcPts val="0"/>
              </a:spcBef>
              <a:spcAft>
                <a:spcPts val="1000"/>
              </a:spcAft>
              <a:buFont typeface="Arial" panose="020B0604020202020204" pitchFamily="34" charset="0"/>
              <a:buChar char="•"/>
            </a:pPr>
            <a:r>
              <a:rPr 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OpenCV</a:t>
            </a:r>
            <a:r>
              <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官方仓库：https://github.com/opencv/opencv</a:t>
            </a:r>
            <a:endPar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endParaRPr>
          </a:p>
          <a:p>
            <a:pPr marL="285750" indent="-285750" algn="just">
              <a:lnSpc>
                <a:spcPct val="150000"/>
              </a:lnSpc>
              <a:spcBef>
                <a:spcPts val="0"/>
              </a:spcBef>
              <a:spcAft>
                <a:spcPts val="1000"/>
              </a:spcAft>
              <a:buFont typeface="Arial" panose="020B0604020202020204" pitchFamily="34" charset="0"/>
              <a:buChar char="•"/>
            </a:pPr>
            <a:r>
              <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树莓派官方论坛：https://forums.raspberrypi.com/</a:t>
            </a:r>
            <a:endPar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endParaRPr>
          </a:p>
          <a:p>
            <a:pPr marL="285750" indent="-285750" algn="just">
              <a:lnSpc>
                <a:spcPct val="150000"/>
              </a:lnSpc>
              <a:spcBef>
                <a:spcPts val="0"/>
              </a:spcBef>
              <a:spcAft>
                <a:spcPts val="1000"/>
              </a:spcAft>
              <a:buFont typeface="Arial" panose="020B0604020202020204" pitchFamily="34" charset="0"/>
              <a:buChar char="•"/>
            </a:pPr>
            <a:r>
              <a:rPr lang="en-US" altLang="zh-CN"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YOLOv8</a:t>
            </a:r>
            <a:r>
              <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官方文档：https://docs.ultralytics.com/</a:t>
            </a:r>
            <a:endParaRPr lang="en-US" altLang="zh-CN"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endParaRPr>
          </a:p>
          <a:p>
            <a:pPr marL="285750" indent="-285750" algn="just">
              <a:lnSpc>
                <a:spcPct val="150000"/>
              </a:lnSpc>
              <a:spcBef>
                <a:spcPts val="0"/>
              </a:spcBef>
              <a:spcAft>
                <a:spcPts val="1000"/>
              </a:spcAft>
              <a:buFont typeface="Arial" panose="020B0604020202020204" pitchFamily="34" charset="0"/>
              <a:buChar char="•"/>
            </a:pPr>
            <a:r>
              <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目标检测公共数据集：</a:t>
            </a:r>
            <a:r>
              <a:rPr lang="en-GB" altLang="zh-CN"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 https://</a:t>
            </a:r>
            <a:r>
              <a:rPr lang="en-GB" altLang="zh-CN" sz="2000" dirty="0" err="1">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public.roboflow.com</a:t>
            </a:r>
            <a:r>
              <a:rPr lang="en-GB" altLang="zh-CN"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rPr>
              <a:t>/</a:t>
            </a:r>
            <a:endParaRPr lang="zh-CN" altLang="en-US" sz="2000" dirty="0">
              <a:solidFill>
                <a:schemeClr val="tx1"/>
              </a:solidFill>
              <a:latin typeface="微软雅黑 Light" panose="020B0502040204020203" pitchFamily="34" charset="-122"/>
              <a:ea typeface="微软雅黑 Light" panose="020B0502040204020203" pitchFamily="34" charset="-122"/>
              <a:cs typeface="Source Han Sans SC Regular" panose="020B0800000000000000" charset="-122"/>
              <a:sym typeface="+mn-ea"/>
            </a:endParaRPr>
          </a:p>
        </p:txBody>
      </p:sp>
      <p:sp>
        <p:nvSpPr>
          <p:cNvPr id="11" name="文本框 10"/>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016" y="346731"/>
            <a:ext cx="635553" cy="686397"/>
          </a:xfrm>
          <a:prstGeom prst="rect">
            <a:avLst/>
          </a:prstGeom>
        </p:spPr>
      </p:pic>
      <p:sp>
        <p:nvSpPr>
          <p:cNvPr id="15" name="文本框 14"/>
          <p:cNvSpPr txBox="1"/>
          <p:nvPr/>
        </p:nvSpPr>
        <p:spPr>
          <a:xfrm rot="16200000">
            <a:off x="5614035" y="-565785"/>
            <a:ext cx="1198245" cy="7693025"/>
          </a:xfrm>
          <a:prstGeom prst="rect">
            <a:avLst/>
          </a:prstGeom>
          <a:noFill/>
        </p:spPr>
        <p:txBody>
          <a:bodyPr vert="eaVert" wrap="square" rtlCol="0">
            <a:spAutoFit/>
          </a:bodyPr>
          <a:lstStyle/>
          <a:p>
            <a:r>
              <a:rPr lang="zh-CN" sz="6600" b="1" dirty="0">
                <a:solidFill>
                  <a:schemeClr val="bg1"/>
                </a:solidFill>
                <a:latin typeface="微软雅黑" panose="020B0503020204020204" pitchFamily="34" charset="-122"/>
                <a:ea typeface="微软雅黑" panose="020B0503020204020204" pitchFamily="34" charset="-122"/>
              </a:rPr>
              <a:t>祝</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愿</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取</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得</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好</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成</a:t>
            </a:r>
            <a:r>
              <a:rPr lang="en-US" altLang="zh-CN" sz="6600" b="1" dirty="0">
                <a:solidFill>
                  <a:schemeClr val="bg1"/>
                </a:solidFill>
                <a:latin typeface="微软雅黑" panose="020B0503020204020204" pitchFamily="34" charset="-122"/>
                <a:ea typeface="微软雅黑" panose="020B0503020204020204" pitchFamily="34" charset="-122"/>
              </a:rPr>
              <a:t> </a:t>
            </a:r>
            <a:r>
              <a:rPr lang="zh-CN" sz="6600" b="1" dirty="0">
                <a:solidFill>
                  <a:schemeClr val="bg1"/>
                </a:solidFill>
                <a:latin typeface="微软雅黑" panose="020B0503020204020204" pitchFamily="34" charset="-122"/>
                <a:ea typeface="微软雅黑" panose="020B0503020204020204" pitchFamily="34" charset="-122"/>
              </a:rPr>
              <a:t>绩</a:t>
            </a:r>
            <a:endParaRPr lang="zh-CN" sz="66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a:spLocks noChangeAspect="1"/>
          </p:cNvSpPr>
          <p:nvPr/>
        </p:nvSpPr>
        <p:spPr bwMode="auto">
          <a:xfrm>
            <a:off x="1115569" y="440950"/>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人工智能实践方向器材推荐</a:t>
            </a:r>
            <a:endParaRPr lang="zh-CN" altLang="en-US" sz="3200" b="1" dirty="0">
              <a:latin typeface="微软雅黑 Light" panose="020B0502040204020203" pitchFamily="34" charset="-122"/>
              <a:ea typeface="微软雅黑 Light" panose="020B0502040204020203" pitchFamily="34" charset="-122"/>
            </a:endParaRPr>
          </a:p>
        </p:txBody>
      </p:sp>
      <p:sp>
        <p:nvSpPr>
          <p:cNvPr id="11" name="矩形 10"/>
          <p:cNvSpPr/>
          <p:nvPr/>
        </p:nvSpPr>
        <p:spPr>
          <a:xfrm>
            <a:off x="1050881" y="1603986"/>
            <a:ext cx="10572962" cy="1093954"/>
          </a:xfrm>
          <a:prstGeom prst="rect">
            <a:avLst/>
          </a:prstGeom>
        </p:spPr>
        <p:txBody>
          <a:bodyPr wrap="square">
            <a:spAutoFit/>
          </a:bodyPr>
          <a:lstStyle/>
          <a:p>
            <a:pPr marL="457200" indent="-457200" fontAlgn="auto">
              <a:lnSpc>
                <a:spcPct val="150000"/>
              </a:lnSpc>
              <a:buFont typeface="Arial" panose="020B0604020202020204" pitchFamily="34" charset="0"/>
              <a:buChar char="•"/>
            </a:pP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主控器：树莓派</a:t>
            </a:r>
            <a:r>
              <a:rPr kumimoji="1" lang="en-US" altLang="zh-CN"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4</a:t>
            </a:r>
            <a:r>
              <a:rPr kumimoji="1" lang="en-GB" altLang="zh-CN"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B</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或树莓派</a:t>
            </a:r>
            <a:r>
              <a:rPr kumimoji="1" lang="en-US" altLang="zh-CN"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5</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（推荐）</a:t>
            </a:r>
            <a:endPar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457200" indent="-457200" fontAlgn="auto">
              <a:lnSpc>
                <a:spcPct val="150000"/>
              </a:lnSpc>
              <a:buFont typeface="Arial" panose="020B0604020202020204" pitchFamily="34" charset="0"/>
              <a:buChar char="•"/>
            </a:pP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摄像头：</a:t>
            </a:r>
            <a:r>
              <a:rPr kumimoji="1" lang="en-GB" altLang="zh-CN"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CSI</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摄像头或</a:t>
            </a:r>
            <a:r>
              <a:rPr kumimoji="1" lang="en-GB" altLang="zh-CN"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USB</a:t>
            </a:r>
            <a:r>
              <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摄像头（推荐）</a:t>
            </a:r>
            <a:endParaRPr kumimoji="1" lang="zh-CN" altLang="en-US" sz="2300"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10" name="图片 9"/>
          <p:cNvPicPr>
            <a:picLocks noChangeAspect="1"/>
          </p:cNvPicPr>
          <p:nvPr/>
        </p:nvPicPr>
        <p:blipFill>
          <a:blip r:embed="rId2"/>
          <a:stretch>
            <a:fillRect/>
          </a:stretch>
        </p:blipFill>
        <p:spPr>
          <a:xfrm>
            <a:off x="1252890" y="3057679"/>
            <a:ext cx="4430395" cy="2921635"/>
          </a:xfrm>
          <a:prstGeom prst="rect">
            <a:avLst/>
          </a:prstGeom>
        </p:spPr>
      </p:pic>
      <p:pic>
        <p:nvPicPr>
          <p:cNvPr id="12" name="Picture 4"/>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16750" y1="60125" x2="16750" y2="60125"/>
                        <a14:foregroundMark x1="18250" y1="56500" x2="18250" y2="56500"/>
                        <a14:foregroundMark x1="85125" y1="56125" x2="85125" y2="56125"/>
                      </a14:backgroundRemoval>
                    </a14:imgEffect>
                  </a14:imgLayer>
                </a14:imgProps>
              </a:ext>
              <a:ext uri="{28A0092B-C50C-407E-A947-70E740481C1C}">
                <a14:useLocalDpi xmlns:a14="http://schemas.microsoft.com/office/drawing/2010/main" val="0"/>
              </a:ext>
            </a:extLst>
          </a:blip>
          <a:srcRect/>
          <a:stretch>
            <a:fillRect/>
          </a:stretch>
        </p:blipFill>
        <p:spPr bwMode="auto">
          <a:xfrm>
            <a:off x="6337362" y="2874981"/>
            <a:ext cx="3431650" cy="3431650"/>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树莓派简介</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67825" y="1239879"/>
            <a:ext cx="11073130" cy="2997200"/>
          </a:xfrm>
          <a:prstGeom prst="rect">
            <a:avLst/>
          </a:prstGeom>
          <a:noFill/>
        </p:spPr>
        <p:txBody>
          <a:bodyPr wrap="square" rtlCol="0" anchor="t">
            <a:noAutofit/>
          </a:bodyPr>
          <a:lstStyle/>
          <a:p>
            <a:pPr algn="just">
              <a:lnSpc>
                <a:spcPct val="150000"/>
              </a:lnSpc>
              <a:spcBef>
                <a:spcPts val="0"/>
              </a:spcBef>
              <a:spcAft>
                <a:spcPts val="0"/>
              </a:spcAft>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树莓派（Raspberry Pi）是由英国树莓派基金会开发的一系列微型单板计算机，能够以低廉的硬件价格，配合开源操作系统与软件，适用于中小学计算机科学教育场景。</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just">
              <a:lnSpc>
                <a:spcPct val="150000"/>
              </a:lnSpc>
              <a:spcBef>
                <a:spcPts val="0"/>
              </a:spcBef>
              <a:spcAft>
                <a:spcPts val="0"/>
              </a:spcAft>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特点：</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相较于成本更低的</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Arduino</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ESP32</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等主板，树莓派可以运行完整的操作系统；</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相较于普通电脑主机，树莓派拥有</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GPIO</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针脚，可以连接传感器等外部电子设备；</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每一代均使用博通（Broadcom）的ARM架构处理器，性能足以支撑轻度的机器视觉等人工智能项目；</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中小学教育场景使用者广泛，有丰富的文档和社区支持，大量成熟应用可以直接落地使用。</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pic>
        <p:nvPicPr>
          <p:cNvPr id="15" name="图片 14"/>
          <p:cNvPicPr>
            <a:picLocks noChangeAspect="1"/>
          </p:cNvPicPr>
          <p:nvPr>
            <p:custDataLst>
              <p:tags r:id="rId2"/>
            </p:custDataLst>
          </p:nvPr>
        </p:nvPicPr>
        <p:blipFill>
          <a:blip r:embed="rId3"/>
          <a:stretch>
            <a:fillRect/>
          </a:stretch>
        </p:blipFill>
        <p:spPr>
          <a:xfrm>
            <a:off x="945050" y="4186242"/>
            <a:ext cx="2155190" cy="1474470"/>
          </a:xfrm>
          <a:prstGeom prst="rect">
            <a:avLst/>
          </a:prstGeom>
        </p:spPr>
      </p:pic>
      <p:sp>
        <p:nvSpPr>
          <p:cNvPr id="16" name="文本框 15"/>
          <p:cNvSpPr txBox="1"/>
          <p:nvPr>
            <p:custDataLst>
              <p:tags r:id="rId4"/>
            </p:custDataLst>
          </p:nvPr>
        </p:nvSpPr>
        <p:spPr>
          <a:xfrm>
            <a:off x="651045" y="5712782"/>
            <a:ext cx="3096260" cy="475615"/>
          </a:xfrm>
          <a:prstGeom prst="rect">
            <a:avLst/>
          </a:prstGeom>
          <a:noFill/>
        </p:spPr>
        <p:txBody>
          <a:bodyPr wrap="square" rtlCol="0" anchor="t">
            <a:noAutofit/>
          </a:bodyPr>
          <a:lstStyle/>
          <a:p>
            <a:pPr algn="ctr">
              <a:lnSpc>
                <a:spcPct val="15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最小巧的树莓派</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Zero</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主板</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17" name="文本框 16"/>
          <p:cNvSpPr txBox="1"/>
          <p:nvPr>
            <p:custDataLst>
              <p:tags r:id="rId5"/>
            </p:custDataLst>
          </p:nvPr>
        </p:nvSpPr>
        <p:spPr>
          <a:xfrm>
            <a:off x="4194980" y="6008057"/>
            <a:ext cx="3096260" cy="475615"/>
          </a:xfrm>
          <a:prstGeom prst="rect">
            <a:avLst/>
          </a:prstGeom>
          <a:noFill/>
        </p:spPr>
        <p:txBody>
          <a:bodyPr wrap="square" rtlCol="0" anchor="t">
            <a:noAutofit/>
          </a:bodyPr>
          <a:lstStyle/>
          <a:p>
            <a:pPr algn="ctr">
              <a:lnSpc>
                <a:spcPct val="15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自带键盘的树莓派</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400</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主板</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pic>
        <p:nvPicPr>
          <p:cNvPr id="18" name="图片 17"/>
          <p:cNvPicPr>
            <a:picLocks noChangeAspect="1"/>
          </p:cNvPicPr>
          <p:nvPr>
            <p:custDataLst>
              <p:tags r:id="rId6"/>
            </p:custDataLst>
          </p:nvPr>
        </p:nvPicPr>
        <p:blipFill>
          <a:blip r:embed="rId7"/>
          <a:stretch>
            <a:fillRect/>
          </a:stretch>
        </p:blipFill>
        <p:spPr>
          <a:xfrm>
            <a:off x="4665515" y="3980502"/>
            <a:ext cx="2155190" cy="1885950"/>
          </a:xfrm>
          <a:prstGeom prst="rect">
            <a:avLst/>
          </a:prstGeom>
        </p:spPr>
      </p:pic>
      <p:pic>
        <p:nvPicPr>
          <p:cNvPr id="19" name="图片 18"/>
          <p:cNvPicPr>
            <a:picLocks noChangeAspect="1"/>
          </p:cNvPicPr>
          <p:nvPr>
            <p:custDataLst>
              <p:tags r:id="rId8"/>
            </p:custDataLst>
          </p:nvPr>
        </p:nvPicPr>
        <p:blipFill>
          <a:blip r:embed="rId9"/>
          <a:srcRect t="20667" b="18620"/>
          <a:stretch>
            <a:fillRect/>
          </a:stretch>
        </p:blipFill>
        <p:spPr>
          <a:xfrm>
            <a:off x="8051970" y="4051622"/>
            <a:ext cx="2850515" cy="1731010"/>
          </a:xfrm>
          <a:prstGeom prst="rect">
            <a:avLst/>
          </a:prstGeom>
        </p:spPr>
      </p:pic>
      <p:sp>
        <p:nvSpPr>
          <p:cNvPr id="20" name="文本框 19"/>
          <p:cNvSpPr txBox="1"/>
          <p:nvPr>
            <p:custDataLst>
              <p:tags r:id="rId10"/>
            </p:custDataLst>
          </p:nvPr>
        </p:nvSpPr>
        <p:spPr>
          <a:xfrm>
            <a:off x="7929415" y="5928682"/>
            <a:ext cx="3096260" cy="475615"/>
          </a:xfrm>
          <a:prstGeom prst="rect">
            <a:avLst/>
          </a:prstGeom>
          <a:noFill/>
        </p:spPr>
        <p:txBody>
          <a:bodyPr wrap="square" rtlCol="0" anchor="t">
            <a:noAutofit/>
          </a:bodyPr>
          <a:lstStyle/>
          <a:p>
            <a:pPr algn="ctr">
              <a:lnSpc>
                <a:spcPct val="15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最新的树莓派</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5</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主板</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Tree>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zh-CN" altLang="en-US" sz="3200" b="1" dirty="0">
                <a:latin typeface="微软雅黑 Light" panose="020B0502040204020203" pitchFamily="34" charset="-122"/>
                <a:ea typeface="微软雅黑 Light" panose="020B0502040204020203" pitchFamily="34" charset="-122"/>
              </a:rPr>
              <a:t>树莓派简介</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88290" y="1476148"/>
            <a:ext cx="5568950" cy="4478020"/>
          </a:xfrm>
          <a:prstGeom prst="rect">
            <a:avLst/>
          </a:prstGeom>
          <a:noFill/>
        </p:spPr>
        <p:txBody>
          <a:bodyPr wrap="square" rtlCol="0" anchor="t">
            <a:noAutofit/>
          </a:bodyPr>
          <a:lstStyle/>
          <a:p>
            <a:pPr algn="just">
              <a:lnSpc>
                <a:spcPct val="150000"/>
              </a:lnSpc>
              <a:spcBef>
                <a:spcPts val="0"/>
              </a:spcBef>
              <a:spcAft>
                <a:spcPts val="0"/>
              </a:spcAft>
            </a:pPr>
            <a:r>
              <a:rPr 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2023</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年</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9</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月，在树莓派</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4</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推出</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4</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年后，树莓派基金会正式推出了全新的树莓派</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5</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主板，主要有以下升级：</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性能提升，</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CPU</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芯片从Cortex-A72升级为Cortex-A76，主频提升</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60%</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，可以更快地执行计算；</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视频输出能力提升，可以同时支持</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2</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路</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4k60</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帧的视频信号输出；</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额定功率从</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15W</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提升至</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25W</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，需要使用</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5V5A</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供电；</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修改了</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Bold" panose="020B0800000000000000" charset="-122"/>
                <a:sym typeface="+mn-ea"/>
              </a:rPr>
              <a:t>MIPI接口</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的规格，可以同时连接两路视频或摄像头信号；</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主板上新增了一个电源开关按钮。</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23" name="图片 22"/>
          <p:cNvPicPr>
            <a:picLocks noChangeAspect="1"/>
          </p:cNvPicPr>
          <p:nvPr>
            <p:custDataLst>
              <p:tags r:id="rId2"/>
            </p:custDataLst>
          </p:nvPr>
        </p:nvPicPr>
        <p:blipFill>
          <a:blip r:embed="rId3"/>
          <a:srcRect t="20667" b="18620"/>
          <a:stretch>
            <a:fillRect/>
          </a:stretch>
        </p:blipFill>
        <p:spPr>
          <a:xfrm>
            <a:off x="7224395" y="2440713"/>
            <a:ext cx="3866515" cy="2348230"/>
          </a:xfrm>
          <a:prstGeom prst="rect">
            <a:avLst/>
          </a:prstGeom>
        </p:spPr>
      </p:pic>
      <p:sp>
        <p:nvSpPr>
          <p:cNvPr id="24" name="文本框 23"/>
          <p:cNvSpPr txBox="1"/>
          <p:nvPr>
            <p:custDataLst>
              <p:tags r:id="rId4"/>
            </p:custDataLst>
          </p:nvPr>
        </p:nvSpPr>
        <p:spPr>
          <a:xfrm>
            <a:off x="5932170" y="3140483"/>
            <a:ext cx="1141730" cy="475615"/>
          </a:xfrm>
          <a:prstGeom prst="rect">
            <a:avLst/>
          </a:prstGeom>
          <a:noFill/>
        </p:spPr>
        <p:txBody>
          <a:bodyPr wrap="square" rtlCol="0" anchor="t">
            <a:noAutofit/>
          </a:bodyPr>
          <a:lstStyle/>
          <a:p>
            <a:pPr algn="ctr">
              <a:lnSpc>
                <a:spcPct val="140000"/>
              </a:lnSpc>
              <a:spcBef>
                <a:spcPts val="0"/>
              </a:spcBef>
              <a:spcAft>
                <a:spcPts val="0"/>
              </a:spcAft>
            </a:pPr>
            <a:r>
              <a:rPr 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SD</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卡插槽</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a:p>
            <a:pPr algn="ctr">
              <a:lnSpc>
                <a:spcPct val="14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（背面）</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cxnSp>
        <p:nvCxnSpPr>
          <p:cNvPr id="25" name="直接箭头连接符 3"/>
          <p:cNvCxnSpPr>
            <a:stCxn id="24" idx="3"/>
          </p:cNvCxnSpPr>
          <p:nvPr/>
        </p:nvCxnSpPr>
        <p:spPr>
          <a:xfrm>
            <a:off x="7073900" y="3378608"/>
            <a:ext cx="300355" cy="203835"/>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sp>
        <p:nvSpPr>
          <p:cNvPr id="26" name="文本框 25"/>
          <p:cNvSpPr txBox="1"/>
          <p:nvPr>
            <p:custDataLst>
              <p:tags r:id="rId5"/>
            </p:custDataLst>
          </p:nvPr>
        </p:nvSpPr>
        <p:spPr>
          <a:xfrm>
            <a:off x="8086090" y="5248048"/>
            <a:ext cx="1542415" cy="833755"/>
          </a:xfrm>
          <a:prstGeom prst="rect">
            <a:avLst/>
          </a:prstGeom>
          <a:noFill/>
        </p:spPr>
        <p:txBody>
          <a:bodyPr wrap="square" rtlCol="0" anchor="t">
            <a:noAutofit/>
          </a:bodyPr>
          <a:lstStyle/>
          <a:p>
            <a:pPr algn="ctr">
              <a:lnSpc>
                <a:spcPct val="14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高清视频输出接口</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*2</a:t>
            </a:r>
            <a:endPar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27" name="文本框 26"/>
          <p:cNvSpPr txBox="1"/>
          <p:nvPr>
            <p:custDataLst>
              <p:tags r:id="rId6"/>
            </p:custDataLst>
          </p:nvPr>
        </p:nvSpPr>
        <p:spPr>
          <a:xfrm>
            <a:off x="6670675" y="4966108"/>
            <a:ext cx="1542415" cy="475615"/>
          </a:xfrm>
          <a:prstGeom prst="rect">
            <a:avLst/>
          </a:prstGeom>
          <a:noFill/>
        </p:spPr>
        <p:txBody>
          <a:bodyPr wrap="square" rtlCol="0" anchor="t">
            <a:noAutofit/>
          </a:bodyPr>
          <a:lstStyle/>
          <a:p>
            <a:pPr algn="ctr">
              <a:lnSpc>
                <a:spcPct val="14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电源接口</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28" name="文本框 27"/>
          <p:cNvSpPr txBox="1"/>
          <p:nvPr>
            <p:custDataLst>
              <p:tags r:id="rId7"/>
            </p:custDataLst>
          </p:nvPr>
        </p:nvSpPr>
        <p:spPr>
          <a:xfrm>
            <a:off x="9818370" y="5248048"/>
            <a:ext cx="1542415" cy="474980"/>
          </a:xfrm>
          <a:prstGeom prst="rect">
            <a:avLst/>
          </a:prstGeom>
          <a:noFill/>
        </p:spPr>
        <p:txBody>
          <a:bodyPr wrap="square" rtlCol="0" anchor="t">
            <a:noAutofit/>
          </a:bodyPr>
          <a:lstStyle/>
          <a:p>
            <a:pPr algn="ctr">
              <a:lnSpc>
                <a:spcPct val="140000"/>
              </a:lnSpc>
              <a:spcBef>
                <a:spcPts val="0"/>
              </a:spcBef>
              <a:spcAft>
                <a:spcPts val="0"/>
              </a:spcAft>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MIPI</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接口</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*2</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29" name="文本框 28"/>
          <p:cNvSpPr txBox="1"/>
          <p:nvPr>
            <p:custDataLst>
              <p:tags r:id="rId8"/>
            </p:custDataLst>
          </p:nvPr>
        </p:nvSpPr>
        <p:spPr>
          <a:xfrm>
            <a:off x="6048375" y="3958363"/>
            <a:ext cx="1025525" cy="475615"/>
          </a:xfrm>
          <a:prstGeom prst="rect">
            <a:avLst/>
          </a:prstGeom>
          <a:noFill/>
        </p:spPr>
        <p:txBody>
          <a:bodyPr wrap="square" rtlCol="0" anchor="t">
            <a:noAutofit/>
          </a:bodyPr>
          <a:lstStyle/>
          <a:p>
            <a:pPr algn="ctr">
              <a:lnSpc>
                <a:spcPct val="14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电源开关</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30" name="文本框 29"/>
          <p:cNvSpPr txBox="1"/>
          <p:nvPr>
            <p:custDataLst>
              <p:tags r:id="rId9"/>
            </p:custDataLst>
          </p:nvPr>
        </p:nvSpPr>
        <p:spPr>
          <a:xfrm>
            <a:off x="8086090" y="1787933"/>
            <a:ext cx="1275715" cy="475615"/>
          </a:xfrm>
          <a:prstGeom prst="rect">
            <a:avLst/>
          </a:prstGeom>
          <a:noFill/>
        </p:spPr>
        <p:txBody>
          <a:bodyPr wrap="square" rtlCol="0" anchor="t">
            <a:noAutofit/>
          </a:bodyPr>
          <a:lstStyle/>
          <a:p>
            <a:pPr algn="ctr">
              <a:lnSpc>
                <a:spcPct val="140000"/>
              </a:lnSpc>
              <a:spcBef>
                <a:spcPts val="0"/>
              </a:spcBef>
              <a:spcAft>
                <a:spcPts val="0"/>
              </a:spcAft>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GPIO</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针脚</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31" name="文本框 30"/>
          <p:cNvSpPr txBox="1"/>
          <p:nvPr>
            <p:custDataLst>
              <p:tags r:id="rId10"/>
            </p:custDataLst>
          </p:nvPr>
        </p:nvSpPr>
        <p:spPr>
          <a:xfrm>
            <a:off x="10916285" y="2902358"/>
            <a:ext cx="1275715" cy="475615"/>
          </a:xfrm>
          <a:prstGeom prst="rect">
            <a:avLst/>
          </a:prstGeom>
          <a:noFill/>
        </p:spPr>
        <p:txBody>
          <a:bodyPr wrap="square" rtlCol="0" anchor="t">
            <a:noAutofit/>
          </a:bodyPr>
          <a:lstStyle/>
          <a:p>
            <a:pPr algn="ctr">
              <a:lnSpc>
                <a:spcPct val="140000"/>
              </a:lnSpc>
              <a:spcBef>
                <a:spcPts val="0"/>
              </a:spcBef>
              <a:spcAft>
                <a:spcPts val="0"/>
              </a:spcAft>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USB</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接口</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
        <p:nvSpPr>
          <p:cNvPr id="32" name="文本框 31"/>
          <p:cNvSpPr txBox="1"/>
          <p:nvPr>
            <p:custDataLst>
              <p:tags r:id="rId11"/>
            </p:custDataLst>
          </p:nvPr>
        </p:nvSpPr>
        <p:spPr>
          <a:xfrm>
            <a:off x="10916285" y="3958363"/>
            <a:ext cx="1275715" cy="475615"/>
          </a:xfrm>
          <a:prstGeom prst="rect">
            <a:avLst/>
          </a:prstGeom>
          <a:noFill/>
        </p:spPr>
        <p:txBody>
          <a:bodyPr wrap="square" rtlCol="0" anchor="t">
            <a:noAutofit/>
          </a:bodyPr>
          <a:lstStyle/>
          <a:p>
            <a:pPr algn="ctr">
              <a:lnSpc>
                <a:spcPct val="140000"/>
              </a:lnSpc>
              <a:spcBef>
                <a:spcPts val="0"/>
              </a:spcBef>
              <a:spcAft>
                <a:spcPts val="0"/>
              </a:spcAft>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网线接口</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cxnSp>
        <p:nvCxnSpPr>
          <p:cNvPr id="33" name="直接箭头连接符 20"/>
          <p:cNvCxnSpPr>
            <a:stCxn id="29" idx="3"/>
          </p:cNvCxnSpPr>
          <p:nvPr>
            <p:custDataLst>
              <p:tags r:id="rId12"/>
            </p:custDataLst>
          </p:nvPr>
        </p:nvCxnSpPr>
        <p:spPr>
          <a:xfrm flipV="1">
            <a:off x="7073900" y="4033293"/>
            <a:ext cx="334645" cy="163195"/>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4" name="直接箭头连接符 21"/>
          <p:cNvCxnSpPr>
            <a:stCxn id="30" idx="2"/>
          </p:cNvCxnSpPr>
          <p:nvPr>
            <p:custDataLst>
              <p:tags r:id="rId13"/>
            </p:custDataLst>
          </p:nvPr>
        </p:nvCxnSpPr>
        <p:spPr>
          <a:xfrm>
            <a:off x="8724265" y="2263548"/>
            <a:ext cx="0" cy="195580"/>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5" name="直接箭头连接符 22"/>
          <p:cNvCxnSpPr>
            <a:stCxn id="27" idx="0"/>
          </p:cNvCxnSpPr>
          <p:nvPr>
            <p:custDataLst>
              <p:tags r:id="rId14"/>
            </p:custDataLst>
          </p:nvPr>
        </p:nvCxnSpPr>
        <p:spPr>
          <a:xfrm flipV="1">
            <a:off x="7442200" y="4781958"/>
            <a:ext cx="391795" cy="184150"/>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6" name="直接箭头连接符 23"/>
          <p:cNvCxnSpPr>
            <a:stCxn id="26" idx="0"/>
          </p:cNvCxnSpPr>
          <p:nvPr>
            <p:custDataLst>
              <p:tags r:id="rId15"/>
            </p:custDataLst>
          </p:nvPr>
        </p:nvCxnSpPr>
        <p:spPr>
          <a:xfrm flipH="1" flipV="1">
            <a:off x="8693150" y="4875303"/>
            <a:ext cx="164465" cy="372745"/>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7" name="直接箭头连接符 24"/>
          <p:cNvCxnSpPr>
            <a:stCxn id="28" idx="0"/>
          </p:cNvCxnSpPr>
          <p:nvPr>
            <p:custDataLst>
              <p:tags r:id="rId16"/>
            </p:custDataLst>
          </p:nvPr>
        </p:nvCxnSpPr>
        <p:spPr>
          <a:xfrm flipH="1" flipV="1">
            <a:off x="9458960" y="4705123"/>
            <a:ext cx="1130935" cy="542925"/>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8" name="直接箭头连接符 25"/>
          <p:cNvCxnSpPr>
            <a:endCxn id="32" idx="1"/>
          </p:cNvCxnSpPr>
          <p:nvPr>
            <p:custDataLst>
              <p:tags r:id="rId17"/>
            </p:custDataLst>
          </p:nvPr>
        </p:nvCxnSpPr>
        <p:spPr>
          <a:xfrm flipH="1">
            <a:off x="10916285" y="4196488"/>
            <a:ext cx="184785" cy="0"/>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cxnSp>
        <p:nvCxnSpPr>
          <p:cNvPr id="39" name="直接箭头连接符 26"/>
          <p:cNvCxnSpPr>
            <a:endCxn id="31" idx="1"/>
          </p:cNvCxnSpPr>
          <p:nvPr>
            <p:custDataLst>
              <p:tags r:id="rId18"/>
            </p:custDataLst>
          </p:nvPr>
        </p:nvCxnSpPr>
        <p:spPr>
          <a:xfrm flipH="1">
            <a:off x="10916285" y="3140483"/>
            <a:ext cx="219075" cy="0"/>
          </a:xfrm>
          <a:prstGeom prst="straightConnector1">
            <a:avLst/>
          </a:prstGeom>
          <a:ln>
            <a:solidFill>
              <a:schemeClr val="accent5"/>
            </a:solidFill>
            <a:tailEnd type="arrow"/>
          </a:ln>
        </p:spPr>
        <p:style>
          <a:lnRef idx="2">
            <a:schemeClr val="accent1"/>
          </a:lnRef>
          <a:fillRef idx="0">
            <a:srgbClr val="FFFFFF"/>
          </a:fillRef>
          <a:effectRef idx="0">
            <a:srgbClr val="FFFFFF"/>
          </a:effectRef>
          <a:fontRef idx="minor">
            <a:schemeClr val="tx1"/>
          </a:fontRef>
        </p:style>
      </p:cxnSp>
      <p:sp>
        <p:nvSpPr>
          <p:cNvPr id="40" name="矩形 39"/>
          <p:cNvSpPr/>
          <p:nvPr/>
        </p:nvSpPr>
        <p:spPr>
          <a:xfrm>
            <a:off x="7680325" y="2501673"/>
            <a:ext cx="2042160" cy="280670"/>
          </a:xfrm>
          <a:prstGeom prst="rect">
            <a:avLst/>
          </a:prstGeom>
          <a:solidFill>
            <a:srgbClr val="ED7D31">
              <a:alpha val="6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41" name="矩形 40"/>
          <p:cNvSpPr/>
          <p:nvPr>
            <p:custDataLst>
              <p:tags r:id="rId19"/>
            </p:custDataLst>
          </p:nvPr>
        </p:nvSpPr>
        <p:spPr>
          <a:xfrm>
            <a:off x="8213090" y="4305073"/>
            <a:ext cx="913765" cy="475615"/>
          </a:xfrm>
          <a:prstGeom prst="rect">
            <a:avLst/>
          </a:prstGeom>
          <a:solidFill>
            <a:srgbClr val="ED7D31">
              <a:alpha val="6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43" name="矩形 42"/>
          <p:cNvSpPr/>
          <p:nvPr>
            <p:custDataLst>
              <p:tags r:id="rId20"/>
            </p:custDataLst>
          </p:nvPr>
        </p:nvSpPr>
        <p:spPr>
          <a:xfrm>
            <a:off x="9206865" y="3958363"/>
            <a:ext cx="446405" cy="746760"/>
          </a:xfrm>
          <a:prstGeom prst="rect">
            <a:avLst/>
          </a:prstGeom>
          <a:solidFill>
            <a:srgbClr val="ED7D31">
              <a:alpha val="6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45" name="矩形 44"/>
          <p:cNvSpPr/>
          <p:nvPr>
            <p:custDataLst>
              <p:tags r:id="rId21"/>
            </p:custDataLst>
          </p:nvPr>
        </p:nvSpPr>
        <p:spPr>
          <a:xfrm>
            <a:off x="10143490" y="2501673"/>
            <a:ext cx="773430" cy="1315720"/>
          </a:xfrm>
          <a:prstGeom prst="rect">
            <a:avLst/>
          </a:prstGeom>
          <a:solidFill>
            <a:srgbClr val="ED7D31">
              <a:alpha val="6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Linux</a:t>
            </a:r>
            <a:r>
              <a:rPr lang="zh-CN" altLang="en-US" sz="3200" b="1" dirty="0">
                <a:latin typeface="微软雅黑 Light" panose="020B0502040204020203" pitchFamily="34" charset="-122"/>
                <a:ea typeface="微软雅黑 Light" panose="020B0502040204020203" pitchFamily="34" charset="-122"/>
              </a:rPr>
              <a:t>操作系统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67825" y="1277965"/>
            <a:ext cx="8588375" cy="2083435"/>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树莓派通常运行</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Bold" panose="020B0800000000000000" charset="-122"/>
                <a:sym typeface="+mn-ea"/>
              </a:rPr>
              <a:t>Linux</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Bold" panose="020B0800000000000000" charset="-122"/>
                <a:sym typeface="+mn-ea"/>
              </a:rPr>
              <a:t>操作系统</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。相较于</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Windows</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MacOS</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等商用操作系统，</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Linux</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系统有以下特点：</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开放源代码，低成本且可以自由地修改与发布，能更好地适配不同硬件；</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marL="285750" indent="-285750" algn="just">
              <a:lnSpc>
                <a:spcPct val="150000"/>
              </a:lnSpc>
              <a:spcBef>
                <a:spcPts val="0"/>
              </a:spcBef>
              <a:spcAft>
                <a:spcPts val="0"/>
              </a:spcAft>
              <a:buFont typeface="Arial" panose="020B0604020202020204" pitchFamily="34" charset="0"/>
              <a:buChar char="•"/>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有较高的系统稳定性和安全性，能较好地适用于服务器、超级计算机等领域。</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47" name="图片 46"/>
          <p:cNvPicPr>
            <a:picLocks noChangeAspect="1"/>
          </p:cNvPicPr>
          <p:nvPr>
            <p:custDataLst>
              <p:tags r:id="rId2"/>
            </p:custDataLst>
          </p:nvPr>
        </p:nvPicPr>
        <p:blipFill>
          <a:blip r:embed="rId3"/>
          <a:stretch>
            <a:fillRect/>
          </a:stretch>
        </p:blipFill>
        <p:spPr>
          <a:xfrm>
            <a:off x="9497695" y="1299845"/>
            <a:ext cx="1459230" cy="1731645"/>
          </a:xfrm>
          <a:prstGeom prst="rect">
            <a:avLst/>
          </a:prstGeom>
        </p:spPr>
      </p:pic>
      <p:pic>
        <p:nvPicPr>
          <p:cNvPr id="48" name="图片 47"/>
          <p:cNvPicPr>
            <a:picLocks noChangeAspect="1"/>
          </p:cNvPicPr>
          <p:nvPr>
            <p:custDataLst>
              <p:tags r:id="rId4"/>
            </p:custDataLst>
          </p:nvPr>
        </p:nvPicPr>
        <p:blipFill>
          <a:blip r:embed="rId5"/>
          <a:stretch>
            <a:fillRect/>
          </a:stretch>
        </p:blipFill>
        <p:spPr>
          <a:xfrm>
            <a:off x="3550920" y="3207385"/>
            <a:ext cx="4196080" cy="2517775"/>
          </a:xfrm>
          <a:prstGeom prst="rect">
            <a:avLst/>
          </a:prstGeom>
        </p:spPr>
      </p:pic>
      <p:sp>
        <p:nvSpPr>
          <p:cNvPr id="49" name="文本框 48"/>
          <p:cNvSpPr txBox="1"/>
          <p:nvPr>
            <p:custDataLst>
              <p:tags r:id="rId6"/>
            </p:custDataLst>
          </p:nvPr>
        </p:nvSpPr>
        <p:spPr>
          <a:xfrm>
            <a:off x="3246120" y="5909945"/>
            <a:ext cx="4805680" cy="475615"/>
          </a:xfrm>
          <a:prstGeom prst="rect">
            <a:avLst/>
          </a:prstGeom>
          <a:noFill/>
        </p:spPr>
        <p:txBody>
          <a:bodyPr wrap="square" rtlCol="0" anchor="t">
            <a:noAutofit/>
          </a:bodyPr>
          <a:lstStyle/>
          <a:p>
            <a:pPr algn="ctr">
              <a:lnSpc>
                <a:spcPct val="150000"/>
              </a:lnSpc>
              <a:spcBef>
                <a:spcPts val="0"/>
              </a:spcBef>
              <a:spcAft>
                <a:spcPts val="0"/>
              </a:spcAft>
            </a:pP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rPr>
              <a:t>超级计算机的操作系统市场占有率变化</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思源黑体" panose="020B0800000000000000" charset="-122"/>
              <a:sym typeface="+mn-ea"/>
            </a:endParaRPr>
          </a:p>
        </p:txBody>
      </p:sp>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27685" y="1254760"/>
            <a:ext cx="7129145" cy="1057910"/>
          </a:xfrm>
          <a:prstGeom prst="rect">
            <a:avLst/>
          </a:prstGeom>
          <a:noFill/>
        </p:spPr>
        <p:txBody>
          <a:bodyPr wrap="square" rtlCol="0" anchor="t">
            <a:noAutofit/>
          </a:bodyPr>
          <a:lstStyle/>
          <a:p>
            <a:pPr algn="just">
              <a:lnSpc>
                <a:spcPct val="150000"/>
              </a:lnSpc>
              <a:spcBef>
                <a:spcPts val="0"/>
              </a:spcBef>
              <a:spcAft>
                <a:spcPts val="0"/>
              </a:spcAft>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Linux</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系统包含多个不同的发行版，而树莓派通常运行由官方发布的Raspberry Pi OS操作系统，它是基于</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Debian</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发行版定制开发的。</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2" name="图片 11"/>
          <p:cNvPicPr>
            <a:picLocks noChangeAspect="1"/>
          </p:cNvPicPr>
          <p:nvPr>
            <p:custDataLst>
              <p:tags r:id="rId2"/>
            </p:custDataLst>
          </p:nvPr>
        </p:nvPicPr>
        <p:blipFill>
          <a:blip r:embed="rId3"/>
          <a:stretch>
            <a:fillRect/>
          </a:stretch>
        </p:blipFill>
        <p:spPr>
          <a:xfrm>
            <a:off x="8051800" y="1173480"/>
            <a:ext cx="3410585" cy="1139190"/>
          </a:xfrm>
          <a:prstGeom prst="rect">
            <a:avLst/>
          </a:prstGeom>
        </p:spPr>
      </p:pic>
      <p:sp>
        <p:nvSpPr>
          <p:cNvPr id="14" name="文本框 13"/>
          <p:cNvSpPr txBox="1"/>
          <p:nvPr>
            <p:custDataLst>
              <p:tags r:id="rId4"/>
            </p:custDataLst>
          </p:nvPr>
        </p:nvSpPr>
        <p:spPr>
          <a:xfrm>
            <a:off x="527685" y="3208655"/>
            <a:ext cx="7184390" cy="2041525"/>
          </a:xfrm>
          <a:prstGeom prst="rect">
            <a:avLst/>
          </a:prstGeom>
          <a:noFill/>
        </p:spPr>
        <p:txBody>
          <a:bodyPr wrap="square" rtlCol="0" anchor="t">
            <a:noAutofit/>
          </a:bodyPr>
          <a:lstStyle/>
          <a:p>
            <a:pPr algn="just">
              <a:lnSpc>
                <a:spcPct val="150000"/>
              </a:lnSpc>
              <a:spcBef>
                <a:spcPts val="0"/>
              </a:spcBef>
              <a:spcAft>
                <a:spcPts val="0"/>
              </a:spcAft>
            </a:pP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为树莓派</a:t>
            </a: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5</a:t>
            </a: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安装操作系统前，通常可以按照以下步骤进行：</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第一步：用计算机访问树莓派官方网站（https://www.raspberrypi.com/software/），选择适合自己系统的版本，下载官方工具Raspberry Pi Imager。</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5" name="图片 14"/>
          <p:cNvPicPr>
            <a:picLocks noChangeAspect="1"/>
          </p:cNvPicPr>
          <p:nvPr>
            <p:custDataLst>
              <p:tags r:id="rId5"/>
            </p:custDataLst>
          </p:nvPr>
        </p:nvPicPr>
        <p:blipFill>
          <a:blip r:embed="rId6"/>
          <a:stretch>
            <a:fillRect/>
          </a:stretch>
        </p:blipFill>
        <p:spPr>
          <a:xfrm>
            <a:off x="7898130" y="2870200"/>
            <a:ext cx="3702050" cy="3276600"/>
          </a:xfrm>
          <a:prstGeom prst="rect">
            <a:avLst/>
          </a:prstGeom>
        </p:spPr>
      </p:pic>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700" y="301301"/>
            <a:ext cx="5477136" cy="8301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825" y="427812"/>
            <a:ext cx="583056" cy="629700"/>
          </a:xfrm>
          <a:prstGeom prst="rect">
            <a:avLst/>
          </a:prstGeom>
        </p:spPr>
      </p:pic>
      <p:cxnSp>
        <p:nvCxnSpPr>
          <p:cNvPr id="44" name="直接连接符 43"/>
          <p:cNvCxnSpPr/>
          <p:nvPr/>
        </p:nvCxnSpPr>
        <p:spPr>
          <a:xfrm>
            <a:off x="0" y="6483672"/>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621086" y="455970"/>
            <a:ext cx="6103089" cy="584775"/>
          </a:xfrm>
          <a:prstGeom prst="rect">
            <a:avLst/>
          </a:prstGeom>
          <a:noFill/>
        </p:spPr>
        <p:txBody>
          <a:bodyPr wrap="square" rtlCol="0">
            <a:spAutoFit/>
          </a:bodyPr>
          <a:lstStyle/>
          <a:p>
            <a:pPr algn="ctr"/>
            <a:r>
              <a:rPr lang="en-US" altLang="zh-CN" sz="3200" b="1" dirty="0">
                <a:latin typeface="微软雅黑 Light" panose="020B0502040204020203" pitchFamily="34" charset="-122"/>
                <a:ea typeface="微软雅黑 Light" panose="020B0502040204020203" pitchFamily="34" charset="-122"/>
              </a:rPr>
              <a:t>Raspberry</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Pi</a:t>
            </a:r>
            <a:r>
              <a:rPr lang="zh-CN" altLang="en-US" sz="3200" b="1" dirty="0">
                <a:latin typeface="微软雅黑 Light" panose="020B0502040204020203" pitchFamily="34" charset="-122"/>
                <a:ea typeface="微软雅黑 Light" panose="020B0502040204020203" pitchFamily="34" charset="-122"/>
              </a:rPr>
              <a:t> </a:t>
            </a:r>
            <a:r>
              <a:rPr lang="en-US" altLang="zh-CN" sz="3200" b="1" dirty="0">
                <a:latin typeface="微软雅黑 Light" panose="020B0502040204020203" pitchFamily="34" charset="-122"/>
                <a:ea typeface="微软雅黑 Light" panose="020B0502040204020203" pitchFamily="34" charset="-122"/>
              </a:rPr>
              <a:t>OS</a:t>
            </a:r>
            <a:r>
              <a:rPr lang="zh-CN" altLang="en-US" sz="3200" b="1" dirty="0">
                <a:latin typeface="微软雅黑 Light" panose="020B0502040204020203" pitchFamily="34" charset="-122"/>
                <a:ea typeface="微软雅黑 Light" panose="020B0502040204020203" pitchFamily="34" charset="-122"/>
              </a:rPr>
              <a:t>系统</a:t>
            </a:r>
            <a:endParaRPr lang="zh-CN" altLang="en-US" sz="3200" b="1" dirty="0">
              <a:latin typeface="微软雅黑 Light" panose="020B0502040204020203" pitchFamily="34" charset="-122"/>
              <a:ea typeface="微软雅黑 Light" panose="020B0502040204020203" pitchFamily="34" charset="-122"/>
            </a:endParaRPr>
          </a:p>
        </p:txBody>
      </p:sp>
      <p:sp>
        <p:nvSpPr>
          <p:cNvPr id="13" name="文本框 12"/>
          <p:cNvSpPr txBox="1">
            <a:spLocks noChangeAspect="1"/>
          </p:cNvSpPr>
          <p:nvPr/>
        </p:nvSpPr>
        <p:spPr bwMode="auto">
          <a:xfrm>
            <a:off x="1149733" y="493683"/>
            <a:ext cx="42342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20000"/>
              </a:lnSpc>
            </a:pPr>
            <a:r>
              <a:rPr lang="zh-CN" altLang="en-US" sz="2400" b="1" noProof="1">
                <a:solidFill>
                  <a:schemeClr val="bg1"/>
                </a:solidFill>
                <a:latin typeface="微软雅黑" panose="020B0503020204020204" pitchFamily="34" charset="-122"/>
                <a:ea typeface="微软雅黑" panose="020B0503020204020204" pitchFamily="34" charset="-122"/>
              </a:rPr>
              <a:t>专家面对面交流活动</a:t>
            </a:r>
            <a:endParaRPr lang="zh-CN" altLang="en-US" sz="2400" b="1" noProof="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a:off x="467825" y="1166495"/>
            <a:ext cx="11072495" cy="2282825"/>
          </a:xfrm>
          <a:prstGeom prst="rect">
            <a:avLst/>
          </a:prstGeom>
          <a:noFill/>
        </p:spPr>
        <p:txBody>
          <a:bodyPr wrap="square" rtlCol="0" anchor="t">
            <a:noAutofit/>
          </a:bodyPr>
          <a:lstStyle/>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第二步：将</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SD</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卡（最低</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16GB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，建议</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64GB</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或以上）连接到计算机，打开</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Raspberry Pi Imager</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软件，正确选择树莓派型号、操作系统版本和储存卡信息后，点击“</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NEXT</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a:p>
            <a:pPr algn="just">
              <a:lnSpc>
                <a:spcPct val="150000"/>
              </a:lnSpc>
              <a:spcBef>
                <a:spcPts val="0"/>
              </a:spcBef>
              <a:spcAft>
                <a:spcPts val="0"/>
              </a:spcAft>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如果是树莓派</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5</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，建议选择“</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RASPBERRY PI OS(64-BIT)</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rPr>
              <a:t>”版本的系统文件。弹出的窗口若选择“是”，则会自动将当前计算机的用户信息写入树莓派系统，这里也可以点击“编辑设置”来具体设定相关信息（计算机名称、用户名、密码等）。</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cs typeface="Source Han Sans SC" panose="020B0800000000000000" charset="-122"/>
              <a:sym typeface="+mn-ea"/>
            </a:endParaRPr>
          </a:p>
        </p:txBody>
      </p:sp>
      <p:pic>
        <p:nvPicPr>
          <p:cNvPr id="17" name="图片 16"/>
          <p:cNvPicPr>
            <a:picLocks noChangeAspect="1"/>
          </p:cNvPicPr>
          <p:nvPr>
            <p:custDataLst>
              <p:tags r:id="rId3"/>
            </p:custDataLst>
          </p:nvPr>
        </p:nvPicPr>
        <p:blipFill>
          <a:blip r:embed="rId4"/>
          <a:stretch>
            <a:fillRect/>
          </a:stretch>
        </p:blipFill>
        <p:spPr>
          <a:xfrm>
            <a:off x="1789612" y="3429000"/>
            <a:ext cx="4089763" cy="2831829"/>
          </a:xfrm>
          <a:prstGeom prst="rect">
            <a:avLst/>
          </a:prstGeom>
        </p:spPr>
      </p:pic>
      <p:pic>
        <p:nvPicPr>
          <p:cNvPr id="18" name="图片 17"/>
          <p:cNvPicPr>
            <a:picLocks noChangeAspect="1"/>
          </p:cNvPicPr>
          <p:nvPr>
            <p:custDataLst>
              <p:tags r:id="rId5"/>
            </p:custDataLst>
          </p:nvPr>
        </p:nvPicPr>
        <p:blipFill>
          <a:blip r:embed="rId6"/>
          <a:stretch>
            <a:fillRect/>
          </a:stretch>
        </p:blipFill>
        <p:spPr>
          <a:xfrm>
            <a:off x="6555831" y="4075097"/>
            <a:ext cx="4634230" cy="1377315"/>
          </a:xfrm>
          <a:prstGeom prst="rect">
            <a:avLst/>
          </a:prstGeom>
        </p:spPr>
      </p:pic>
    </p:spTree>
  </p:cSld>
  <p:clrMapOvr>
    <a:masterClrMapping/>
  </p:clrMapOvr>
  <p:transition spd="slow">
    <p:randomBar dir="vert"/>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ISPRING_PRESENTATION_TITLE" val="6"/>
  <p:tag name="COMMONDATA" val="eyJoZGlkIjoiYzExZjU2ZDhjODFiMzQ5OTgzZDdiMjA2OTU4ZDRlYTk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千图网海量PPT模板www.58pic.com​​">
  <a:themeElements>
    <a:clrScheme name="新主题色1">
      <a:dk1>
        <a:srgbClr val="171616"/>
      </a:dk1>
      <a:lt1>
        <a:srgbClr val="FFFFFF"/>
      </a:lt1>
      <a:dk2>
        <a:srgbClr val="2E2C2C"/>
      </a:dk2>
      <a:lt2>
        <a:srgbClr val="E7E6E6"/>
      </a:lt2>
      <a:accent1>
        <a:srgbClr val="12318C"/>
      </a:accent1>
      <a:accent2>
        <a:srgbClr val="71308C"/>
      </a:accent2>
      <a:accent3>
        <a:srgbClr val="12318C"/>
      </a:accent3>
      <a:accent4>
        <a:srgbClr val="71308C"/>
      </a:accent4>
      <a:accent5>
        <a:srgbClr val="12318C"/>
      </a:accent5>
      <a:accent6>
        <a:srgbClr val="71308C"/>
      </a:accent6>
      <a:hlink>
        <a:srgbClr val="12318C"/>
      </a:hlink>
      <a:folHlink>
        <a:srgbClr val="7130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10761</Words>
  <Application>WPS 演示</Application>
  <PresentationFormat>宽屏</PresentationFormat>
  <Paragraphs>387</Paragraphs>
  <Slides>39</Slides>
  <Notes>39</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39</vt:i4>
      </vt:variant>
    </vt:vector>
  </HeadingPairs>
  <TitlesOfParts>
    <vt:vector size="58" baseType="lpstr">
      <vt:lpstr>Arial</vt:lpstr>
      <vt:lpstr>宋体</vt:lpstr>
      <vt:lpstr>Wingdings</vt:lpstr>
      <vt:lpstr>等线</vt:lpstr>
      <vt:lpstr>微软雅黑</vt:lpstr>
      <vt:lpstr>微软雅黑 Light</vt:lpstr>
      <vt:lpstr>思源黑体</vt:lpstr>
      <vt:lpstr>黑体</vt:lpstr>
      <vt:lpstr>Source Han Sans SC</vt:lpstr>
      <vt:lpstr>Source Han Sans SC Bold</vt:lpstr>
      <vt:lpstr>Arial Unicode MS</vt:lpstr>
      <vt:lpstr>等线 Light</vt:lpstr>
      <vt:lpstr>Consolas</vt:lpstr>
      <vt:lpstr>Source Han Sans SC</vt:lpstr>
      <vt:lpstr>Yu Gothic UI</vt:lpstr>
      <vt:lpstr>Times New Roman</vt:lpstr>
      <vt:lpstr>Source Han Sans SC Regular</vt:lpstr>
      <vt:lpstr>Calibri</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lenovo</dc:creator>
  <cp:lastModifiedBy>lihuan</cp:lastModifiedBy>
  <cp:revision>609</cp:revision>
  <dcterms:created xsi:type="dcterms:W3CDTF">2018-04-10T08:10:00Z</dcterms:created>
  <dcterms:modified xsi:type="dcterms:W3CDTF">2024-11-06T04:43:00Z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2052-12.1.0.18608</vt:lpwstr>
  </property>
  <property fmtid="{D5CDD505-2E9C-101B-9397-08002B2CF9AE}" pid="3" name="ICV">
    <vt:lpwstr>3203E0D6BA6A4655BA2B0C40369E2670_13</vt:lpwstr>
  </property>
</Properties>
</file>