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348" r:id="rId3"/>
    <p:sldId id="7564" r:id="rId5"/>
    <p:sldId id="7586" r:id="rId6"/>
    <p:sldId id="7587" r:id="rId7"/>
    <p:sldId id="7588" r:id="rId8"/>
    <p:sldId id="7589" r:id="rId9"/>
    <p:sldId id="7590" r:id="rId10"/>
    <p:sldId id="7594" r:id="rId11"/>
    <p:sldId id="7595" r:id="rId12"/>
    <p:sldId id="7596" r:id="rId13"/>
    <p:sldId id="7597" r:id="rId14"/>
    <p:sldId id="7598" r:id="rId15"/>
    <p:sldId id="7599" r:id="rId16"/>
    <p:sldId id="7600" r:id="rId17"/>
    <p:sldId id="7601" r:id="rId18"/>
    <p:sldId id="7602" r:id="rId19"/>
    <p:sldId id="7591" r:id="rId20"/>
    <p:sldId id="7431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0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208" y="312"/>
      </p:cViewPr>
      <p:guideLst>
        <p:guide orient="horz" pos="2160"/>
        <p:guide pos="3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6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56D44-432E-4326-8A88-ED20704E71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DE238-0091-45FA-AEB7-0C93AE403B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E29FD-5CB0-43B2-8DE4-7A81EECF5A0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2CAD8-F91A-409A-B778-AA74111763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F1485-2DA8-4287-B8B7-B873F619EA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F1485-2DA8-4287-B8B7-B873F619EA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994255-D419-4E66-95CC-A73ECC53F66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78810" y="2017052"/>
            <a:ext cx="7048500" cy="3462452"/>
            <a:chOff x="2298700" y="276225"/>
            <a:chExt cx="7048500" cy="3462452"/>
          </a:xfrm>
        </p:grpSpPr>
        <p:sp>
          <p:nvSpPr>
            <p:cNvPr id="12" name="矩形 11"/>
            <p:cNvSpPr/>
            <p:nvPr/>
          </p:nvSpPr>
          <p:spPr>
            <a:xfrm>
              <a:off x="2298700" y="276225"/>
              <a:ext cx="7048500" cy="3462452"/>
            </a:xfrm>
            <a:prstGeom prst="rect">
              <a:avLst/>
            </a:prstGeom>
            <a:solidFill>
              <a:schemeClr val="bg1"/>
            </a:solidFill>
            <a:ln w="476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文本框 8"/>
            <p:cNvSpPr txBox="1">
              <a:spLocks noChangeAspect="1"/>
            </p:cNvSpPr>
            <p:nvPr/>
          </p:nvSpPr>
          <p:spPr bwMode="auto">
            <a:xfrm>
              <a:off x="2745105" y="1130300"/>
              <a:ext cx="6372225" cy="1753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 defTabSz="1088390">
                <a:defRPr/>
              </a:pPr>
              <a:r>
                <a:rPr lang="zh-CN" altLang="en-US" sz="5400" kern="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专家面对面交流活动编程应用方向</a:t>
              </a:r>
              <a:endParaRPr lang="en-US" altLang="zh-CN" sz="54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0"/>
          <p:cNvSpPr txBox="1">
            <a:spLocks noChangeAspect="1"/>
          </p:cNvSpPr>
          <p:nvPr/>
        </p:nvSpPr>
        <p:spPr bwMode="auto">
          <a:xfrm>
            <a:off x="1242178" y="440950"/>
            <a:ext cx="6727168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en-US" altLang="zh-CN" sz="2400" b="1" kern="2000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问题解决示例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050880" y="1429024"/>
            <a:ext cx="10387259" cy="5016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定义数据所在的路径，并利用定义的函数分别加载训练和验证数据。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0880" y="2313494"/>
            <a:ext cx="9631135" cy="3787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定义数据路径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train_txt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face_landmark_detection_dataset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train.txt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b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val_txt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face_landmark_detection_dataset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val.txt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b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train_folder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face_landmark_detection_dataset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/train'</a:t>
            </a:r>
            <a:b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val_folder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face_landmark_detection_dataset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GB" altLang="zh-CN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</a:t>
            </a:r>
            <a: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b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加载训练和验证集</a:t>
            </a:r>
            <a:br>
              <a:rPr lang="zh-CN" altLang="en-US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train_data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train_labels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load_data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train_txt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train_folder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val_data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val_labels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load_data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val_txt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dirty="0" err="1">
                <a:latin typeface="Consolas" panose="020B0609020204030204" pitchFamily="49" charset="0"/>
                <a:cs typeface="Consolas" panose="020B0609020204030204" pitchFamily="49" charset="0"/>
              </a:rPr>
              <a:t>val_folder</a:t>
            </a:r>
            <a:r>
              <a:rPr lang="en-GB" altLang="zh-CN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zh-CN" alt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问题解决示例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59353" y="1406748"/>
            <a:ext cx="10387259" cy="9632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为简便起见，我们搭建一个以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MobileNetV2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这个轻量级图像问题模型为基础的模型结构。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在基础模型的层之上，根据任务特点，设置全局平均池化层、全连接层、输出层等。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0880" y="2683608"/>
            <a:ext cx="9631135" cy="30469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model = Sequential()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(Input(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shape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96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96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)))  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输入层，灰度图像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US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加载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MobileNetV2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作为基础模型，不包括顶层分类器，权重不使用预训练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base_model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MobileNetV2(</a:t>
            </a:r>
            <a:r>
              <a:rPr lang="en-GB" altLang="zh-CN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include_top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weights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None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input_shape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96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96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base_model.trainable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True  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允许训练基础模型的所有层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base_model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  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添加预训练模型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(GlobalAveragePooling2D())  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添加全局平均池化层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(Dense(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512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activation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relu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))  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全连接层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(Dropout(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))  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防止过拟合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model.add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(Dense(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8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activation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'linear'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))  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输出层，用于回归</a:t>
            </a:r>
            <a:r>
              <a:rPr lang="en-US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个关键点坐标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x, y)</a:t>
            </a:r>
            <a:endParaRPr lang="zh-CN" alt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问题解决示例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038066" y="1406748"/>
            <a:ext cx="10108546" cy="5016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最后，配置模型，使用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Adam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算法作为优化器，使用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MSE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作为损失函数，启动模型训练。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38066" y="2322971"/>
            <a:ext cx="8691834" cy="37460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配置模型，设置优化器、损失函数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model.compile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optimizer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adam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loss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mean_squared_error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metrics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=[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mae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])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en-GB" altLang="zh-CN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50000"/>
              </a:lnSpc>
            </a:pP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训练模型，设定训练轮次、批次大小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batch_size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64</a:t>
            </a:r>
            <a:b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epochs =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15</a:t>
            </a:r>
            <a:b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model.fit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train_data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train_labels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zh-CN" alt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altLang="zh-CN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validation_data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=(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val_data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val_labels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),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zh-CN" alt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GB" altLang="zh-CN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epochs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=epochs</a:t>
            </a:r>
            <a:r>
              <a:rPr lang="en-US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batch_size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batch_size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GB" altLang="zh-CN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50000"/>
              </a:lnSpc>
            </a:pP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model.save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'keypoint_detection_model.h5'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zh-CN" alt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问题解决示例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038066" y="1646234"/>
            <a:ext cx="10108546" cy="5016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要按照符合题意的方式生成</a:t>
            </a:r>
            <a:r>
              <a:rPr lang="en-US" altLang="zh-CN" sz="2000" dirty="0" err="1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pred.txt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文件，需要再载入该模型对测试数据进行预测。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38066" y="2720189"/>
            <a:ext cx="8691834" cy="26396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as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as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tf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cv2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os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加载训练好的模型</a:t>
            </a:r>
            <a:br>
              <a:rPr lang="zh-CN" altLang="en-US" sz="16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model =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tf.keras.models.load_model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6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'keypoint_detection_model.h5'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zh-CN" alt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问题解决示例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038066" y="1332293"/>
            <a:ext cx="10108546" cy="5016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测试数据也要按照与训练时相同的方式进行预处理。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38066" y="2141005"/>
            <a:ext cx="8584905" cy="39356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 </a:t>
            </a:r>
            <a:r>
              <a:rPr lang="en-GB" altLang="zh-CN" sz="140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load_test_images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test_folder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[]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image_names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[]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img_name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os.listdir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test_folder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img_name.endswith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'.</a:t>
            </a:r>
            <a:r>
              <a:rPr lang="en-GB" altLang="zh-CN" sz="14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png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img_path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os.path.join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test_folder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img_name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cv2.imread(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img_path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cv2.IMREAD_GRAYSCALE)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en-GB" altLang="zh-CN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255.0  </a:t>
            </a: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归一化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np.expand_dims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axis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=-</a:t>
            </a:r>
            <a:r>
              <a:rPr lang="en-GB" altLang="zh-CN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  </a:t>
            </a: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增加通道维度，</a:t>
            </a:r>
            <a:r>
              <a:rPr lang="en-US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(96, 96, 1)</a:t>
            </a:r>
            <a:br>
              <a:rPr lang="en-US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test_images.append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image_names.append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img_name.split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'.'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)[</a:t>
            </a:r>
            <a:r>
              <a:rPr lang="en-GB" altLang="zh-CN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])  </a:t>
            </a: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只保留图片的文件名部分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np.array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image_names</a:t>
            </a:r>
            <a:endParaRPr lang="zh-CN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问题解决示例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038066" y="1332293"/>
            <a:ext cx="10925334" cy="5016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最后，定义测试集文件夹路径、加载图片、执行预测，并将预测结果以题目要求的方式储存。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38066" y="2141005"/>
            <a:ext cx="8584905" cy="39363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定义测试集文件夹路径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test_folder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4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face_landmark_detection_dataset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/test'</a:t>
            </a:r>
            <a:b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加载测试集图片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test_data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test_image_names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load_test_images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test_folder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使用模型进行预测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predictions =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model.predict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test_data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将预测结果保存到</a:t>
            </a:r>
            <a:r>
              <a:rPr lang="en-GB" altLang="zh-CN" sz="1400" dirty="0" err="1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pred.txt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中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output_file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4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pred.txt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b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GB" altLang="zh-CN" sz="14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open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output_file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'w'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as 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f: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img_name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pred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</a:t>
            </a:r>
            <a:r>
              <a:rPr lang="en-GB" altLang="zh-CN" sz="14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zip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test_image_names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predictions):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pred_str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 '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.join(</a:t>
            </a:r>
            <a:r>
              <a:rPr lang="en-GB" altLang="zh-CN" sz="14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pred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))  </a:t>
            </a: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将预测值转为字符串并用空格连接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f.write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f"{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img_name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 {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pred_str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}\n"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  </a:t>
            </a: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写入图片名及预测的关键点坐标</a:t>
            </a:r>
            <a:endParaRPr lang="zh-CN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解决方法的优化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050881" y="2253876"/>
            <a:ext cx="10370163" cy="28099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以上的示例仍然有较大的进一步优化空间，可以考虑的方向包括：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使用更加复杂的图像问题模型结构，例如</a:t>
            </a:r>
            <a:r>
              <a:rPr lang="en-US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resnet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作为基础；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运用在</a:t>
            </a:r>
            <a:r>
              <a:rPr lang="en-US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imagenet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数据集上预训练好的模型作为基础，先冻结这部分仅训练全连接层，再逐步解冻；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多次训练，根据结果分析调整训练超参数，以实现更好的拟合效果；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使用一定的数据增强技术，对原始图像进行适当的旋转、平移、缩放。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编程方向参考学习材料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53859" y="2187446"/>
            <a:ext cx="10684282" cy="248310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Kaggle</a:t>
            </a:r>
            <a:r>
              <a:rPr lang="zh-CN" altLang="en-GB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：</a:t>
            </a:r>
            <a:r>
              <a:rPr lang="en-GB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https://</a:t>
            </a:r>
            <a:r>
              <a:rPr lang="en-GB" altLang="zh-CN" sz="2000" dirty="0" err="1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www.kaggle.com</a:t>
            </a:r>
            <a:r>
              <a:rPr lang="en-GB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/</a:t>
            </a:r>
            <a:endParaRPr lang="en-GB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altLang="zh-CN" sz="2000" dirty="0" err="1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Keras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官方仓库：</a:t>
            </a:r>
            <a:r>
              <a:rPr lang="en-GB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https://</a:t>
            </a:r>
            <a:r>
              <a:rPr lang="en-GB" altLang="zh-CN" sz="2000" dirty="0" err="1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github.com</a:t>
            </a:r>
            <a:r>
              <a:rPr lang="en-GB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/</a:t>
            </a:r>
            <a:r>
              <a:rPr lang="en-GB" altLang="zh-CN" sz="2000" dirty="0" err="1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keras</a:t>
            </a:r>
            <a:r>
              <a:rPr lang="en-GB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-team/</a:t>
            </a:r>
            <a:r>
              <a:rPr lang="en-GB" altLang="zh-CN" sz="2000" dirty="0" err="1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keras</a:t>
            </a:r>
            <a:endParaRPr lang="en-GB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altLang="zh-CN" sz="2000" dirty="0" err="1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PyTorch</a:t>
            </a:r>
            <a:r>
              <a:rPr lang="zh-CN" altLang="en-GB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官网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：</a:t>
            </a:r>
            <a:r>
              <a:rPr lang="en-GB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https://</a:t>
            </a:r>
            <a:r>
              <a:rPr lang="en-GB" altLang="zh-CN" sz="2000" dirty="0" err="1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pytorch.org</a:t>
            </a:r>
            <a:r>
              <a:rPr lang="en-GB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/</a:t>
            </a:r>
            <a:endParaRPr lang="en-GB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书籍：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《Python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深度学习（第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2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版）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》《</a:t>
            </a:r>
            <a:r>
              <a:rPr lang="en-US" altLang="zh-CN" sz="2000" dirty="0" err="1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PyTorch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深度学习实战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》</a:t>
            </a:r>
            <a:endParaRPr lang="en-GB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 rot="16200000">
            <a:off x="6002655" y="-73025"/>
            <a:ext cx="1198245" cy="70034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祝愿取得好成绩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>
            <a:spLocks noChangeAspect="1"/>
          </p:cNvSpPr>
          <p:nvPr/>
        </p:nvSpPr>
        <p:spPr bwMode="auto">
          <a:xfrm>
            <a:off x="1115569" y="440950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26"/>
          <p:cNvSpPr txBox="1"/>
          <p:nvPr/>
        </p:nvSpPr>
        <p:spPr>
          <a:xfrm>
            <a:off x="5693586" y="395769"/>
            <a:ext cx="6145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活动概览</a:t>
            </a:r>
            <a:endParaRPr lang="zh-CN" altLang="en-US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507814" y="2335681"/>
            <a:ext cx="3950043" cy="28544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编程方向</a:t>
            </a:r>
            <a:endParaRPr kumimoji="1" lang="en-US" altLang="zh-CN" sz="2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人脸特征点标记任务</a:t>
            </a:r>
            <a:endParaRPr kumimoji="1" lang="en-US" altLang="zh-CN" sz="2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根据人脸特征点位置数据，自行训练模型根据人脸图像输出人脸多个特征的的位置信息。</a:t>
            </a:r>
            <a:endParaRPr kumimoji="1"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25" y="427812"/>
            <a:ext cx="583056" cy="629700"/>
          </a:xfrm>
          <a:prstGeom prst="rect">
            <a:avLst/>
          </a:prstGeom>
        </p:spPr>
      </p:pic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问题说明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709925" y="2791564"/>
            <a:ext cx="10547079" cy="1274872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现在提供了一组人脸图像，需要标注人脸的双眼、鼻子、下嘴唇，共计</a:t>
            </a:r>
            <a:r>
              <a:rPr lang="en-US" altLang="zh-CN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4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个关键点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请根据已经标注的数据训练一个深度神经网络，预测未标注数据中的关键点。</a:t>
            </a:r>
            <a:endParaRPr lang="zh-CN" altLang="en-US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数据说明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074274" y="2128160"/>
            <a:ext cx="5613128" cy="262177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给定了预测双眼中心、鼻子、下嘴唇中心，共计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4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个关键点的人脸数据集，共计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7000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张，用于训练和测试模型。将数据集划分为</a:t>
            </a:r>
            <a:r>
              <a:rPr lang="en-GB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train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、</a:t>
            </a:r>
            <a:r>
              <a:rPr lang="en-GB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val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、</a:t>
            </a:r>
            <a:r>
              <a:rPr lang="en-GB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test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三个数据集，数据集的数量比例为，</a:t>
            </a:r>
            <a:r>
              <a:rPr lang="en-GB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train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：</a:t>
            </a:r>
            <a:r>
              <a:rPr lang="en-GB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val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：</a:t>
            </a:r>
            <a:r>
              <a:rPr lang="en-GB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test = 6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：</a:t>
            </a:r>
            <a:r>
              <a:rPr lang="en-GB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1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：</a:t>
            </a:r>
            <a:r>
              <a:rPr lang="en-GB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3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。</a:t>
            </a:r>
            <a:endParaRPr lang="zh-CN" altLang="en-GB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517" y="2066950"/>
            <a:ext cx="2233644" cy="2744191"/>
          </a:xfrm>
          <a:prstGeom prst="rect">
            <a:avLst/>
          </a:prstGeom>
        </p:spPr>
      </p:pic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数据说明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752997" y="2091091"/>
            <a:ext cx="6610907" cy="291339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定义模型输入为数据集中的某张图像，尺寸为</a:t>
            </a:r>
            <a:r>
              <a:rPr lang="en-US" altLang="zh-CN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96*96*1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，模型输出为</a:t>
            </a:r>
            <a:r>
              <a:rPr lang="en-US" altLang="zh-CN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1*8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，表示人脸的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4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个关键点在图像中的</a:t>
            </a:r>
            <a:r>
              <a:rPr lang="en-GB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X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、</a:t>
            </a:r>
            <a:r>
              <a:rPr lang="en-GB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Y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坐标。训练模型时，需要利用真实的关键点和预测关键点进行比对，计算损失函数，利用梯度反向传播技术优化模型。真实关键点坐标标注存储在文本文件中，</a:t>
            </a:r>
            <a:r>
              <a:rPr lang="en-GB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train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和</a:t>
            </a:r>
            <a:r>
              <a:rPr lang="en-GB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val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数据集分别对应</a:t>
            </a:r>
            <a:r>
              <a:rPr lang="en-GB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train.txt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、</a:t>
            </a:r>
            <a:r>
              <a:rPr lang="en-GB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val.txt</a:t>
            </a:r>
            <a:r>
              <a:rPr lang="zh-CN" altLang="en-GB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。</a:t>
            </a:r>
            <a:endParaRPr lang="zh-CN" altLang="en-GB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432" y="1700327"/>
            <a:ext cx="1639330" cy="163933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608137" y="3603614"/>
            <a:ext cx="3703025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00001 </a:t>
            </a:r>
            <a:endParaRPr lang="zh-CN" altLang="zh-CN" sz="2000" kern="100" dirty="0">
              <a:effectLst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63.8302724255 32.6486644519 </a:t>
            </a:r>
            <a:endParaRPr lang="zh-CN" altLang="zh-CN" sz="2000" kern="100" dirty="0">
              <a:effectLst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31.5961727576 36.1668837207 </a:t>
            </a:r>
            <a:endParaRPr lang="zh-CN" altLang="zh-CN" sz="2000" kern="100" dirty="0">
              <a:effectLst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49.3531048884 57.4969226387 </a:t>
            </a:r>
            <a:endParaRPr lang="zh-CN" altLang="zh-CN" sz="2000" kern="100" dirty="0">
              <a:effectLst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50.8615700048 84.1623920264</a:t>
            </a:r>
            <a:endParaRPr lang="zh-CN" altLang="zh-CN" sz="2000" kern="100" dirty="0">
              <a:effectLst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20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 </a:t>
            </a:r>
            <a:endParaRPr lang="zh-CN" altLang="zh-CN" sz="2000" kern="100" dirty="0">
              <a:effectLst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zh-CN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标注解释：图像编号</a:t>
            </a:r>
            <a:r>
              <a:rPr lang="zh-CN" altLang="en-US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</a:t>
            </a:r>
            <a:r>
              <a:rPr lang="zh-CN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右眼中心坐标</a:t>
            </a:r>
            <a:r>
              <a:rPr lang="zh-CN" altLang="en-US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</a:t>
            </a:r>
            <a:r>
              <a:rPr lang="zh-CN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左眼中心坐标</a:t>
            </a:r>
            <a:r>
              <a:rPr lang="zh-CN" altLang="en-US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</a:t>
            </a:r>
            <a:r>
              <a:rPr lang="zh-CN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鼻子坐标</a:t>
            </a:r>
            <a:r>
              <a:rPr lang="zh-CN" altLang="en-US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</a:t>
            </a:r>
            <a:r>
              <a:rPr lang="zh-CN" altLang="zh-CN" sz="1800" kern="100" dirty="0"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下嘴唇中心坐标</a:t>
            </a:r>
            <a:endParaRPr lang="zh-CN" altLang="zh-CN" sz="2000" kern="100" dirty="0">
              <a:effectLst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输出要求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53859" y="2461794"/>
            <a:ext cx="10684282" cy="16530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对测试集图像的预测结果存储到</a:t>
            </a:r>
            <a:r>
              <a:rPr lang="en-GB" altLang="zh-CN" sz="2000" dirty="0" err="1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pred.txt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文件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中，格式与数据集标签相同。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预测结果将用于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与</a:t>
            </a:r>
            <a:r>
              <a:rPr lang="en-GB" altLang="zh-CN" sz="2000" dirty="0" err="1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test.txt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进行比较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，评估模型指标。</a:t>
            </a:r>
            <a:r>
              <a:rPr lang="en-GB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test.txt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中的数据标注按照图像的顺序，从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04900—06999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排列，选手提交的</a:t>
            </a:r>
            <a:r>
              <a:rPr lang="en-GB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pred.txt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中数据顺序不必按照</a:t>
            </a:r>
            <a:r>
              <a:rPr lang="en-GB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test.txt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的方式排列。</a:t>
            </a:r>
            <a:endParaRPr lang="zh-CN" altLang="en-GB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解决策略分析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53859" y="1817041"/>
            <a:ext cx="10684282" cy="34222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这是一个典型的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图像识别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类问题，最终实现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8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个数值输出的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回归预测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较好的策略是利用预训练模型展开适当的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迁移学习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，例如使用基于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ImageNet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数据集训练的</a:t>
            </a:r>
            <a:r>
              <a:rPr lang="en-US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ResNet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模型、</a:t>
            </a:r>
            <a:r>
              <a:rPr lang="en-US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MobileNet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模型等。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训练配置中，优化器可以使用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Adam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算法，损失函数则应当使用</a:t>
            </a:r>
            <a:r>
              <a:rPr lang="en-US" altLang="zh-CN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MSE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（均方误差）。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选手应该根据设备条件，适当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选择合适的基础模型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，设定合适的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网络结构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，采取适当的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权重冻结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策略，调整不同的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超参数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，以尽量达到最佳（</a:t>
            </a:r>
            <a:r>
              <a:rPr lang="zh-CN" altLang="en-US" sz="2000" dirty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误差最低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）的训练效果。</a:t>
            </a:r>
            <a:endParaRPr lang="zh-CN" altLang="en-GB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问题解决示例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753858" y="1429024"/>
            <a:ext cx="10684282" cy="9632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我们可以选择任意的人工智能框架以上述策略开展训练。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作为示例，我们选择使用</a:t>
            </a:r>
            <a:r>
              <a:rPr lang="en-US" altLang="zh-CN" sz="2000" dirty="0" err="1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tensorflow+keras</a:t>
            </a:r>
            <a:r>
              <a:rPr lang="zh-CN" altLang="en-US" sz="2000" dirty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框架。首先，导入必要的功能。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3028" y="3066321"/>
            <a:ext cx="11625943" cy="26380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numpy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as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np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tensorflow.keras.applications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MobileNetV2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tensorflow.keras.models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Sequential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tensorflow.keras.layers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Input, Dense, Flatten, Dropout, Rescaling, GlobalAveragePooling2D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from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tensorflow.keras.preprocessing.image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ImageDataGenerator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  <a:t>cv2</a:t>
            </a:r>
            <a:br>
              <a:rPr lang="en-GB" altLang="zh-CN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6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GB" altLang="zh-CN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os</a:t>
            </a:r>
            <a:endParaRPr lang="zh-CN" altLang="en-U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700" y="301301"/>
            <a:ext cx="5477136" cy="830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0" y="6483672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82092" y="385280"/>
            <a:ext cx="6103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问题解决示例</a:t>
            </a:r>
            <a:endParaRPr lang="zh-CN" altLang="en-US" sz="40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050880" y="1429024"/>
            <a:ext cx="10387259" cy="5016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Source Han Sans SC Regular" panose="020B0800000000000000" charset="-122"/>
                <a:sym typeface="+mn-ea"/>
              </a:rPr>
              <a:t>随后，根据问题数据特征，对图像和标签数据进行预处理。</a:t>
            </a:r>
            <a:endParaRPr lang="en-US" altLang="zh-CN" sz="20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ource Han Sans SC Regular" panose="020B0800000000000000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spect="1"/>
          </p:cNvSpPr>
          <p:nvPr/>
        </p:nvSpPr>
        <p:spPr bwMode="auto">
          <a:xfrm>
            <a:off x="1149733" y="493683"/>
            <a:ext cx="423425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2400" b="1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专家面对面交流活动</a:t>
            </a:r>
            <a:endParaRPr lang="zh-CN" altLang="en-US" sz="2400" b="1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50880" y="2329717"/>
            <a:ext cx="9631135" cy="37548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 </a:t>
            </a:r>
            <a:r>
              <a:rPr lang="en-GB" altLang="zh-CN" sz="1400" dirty="0" err="1"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load_data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txt_path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image_folder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):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data = []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labels = []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with </a:t>
            </a:r>
            <a:r>
              <a:rPr lang="en-GB" altLang="zh-CN" sz="14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open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txt_path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'r'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as 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f: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 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line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 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f: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parts =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line.strip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().split()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img_name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parts[</a:t>
            </a:r>
            <a:r>
              <a:rPr lang="en-GB" altLang="zh-CN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keypoints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map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>
                <a:solidFill>
                  <a:srgbClr val="90009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float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parts[</a:t>
            </a:r>
            <a:r>
              <a:rPr lang="en-GB" altLang="zh-CN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:]))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读取图像并预处理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img_path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os.path.join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image_folder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img_name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'.</a:t>
            </a:r>
            <a:r>
              <a:rPr lang="en-GB" altLang="zh-CN" sz="1400" dirty="0" err="1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png</a:t>
            </a:r>
            <a:r>
              <a:rPr lang="en-GB" altLang="zh-CN" sz="1400" dirty="0">
                <a:solidFill>
                  <a:srgbClr val="00AA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'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cv2.imread(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img_path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cv2.IMREAD_GRAYSCALE)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en-GB" altLang="zh-CN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255.0  </a:t>
            </a: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归一化</a:t>
            </a:r>
            <a:b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</a:b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np.expand_dims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altLang="zh-CN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axis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=-</a:t>
            </a:r>
            <a:r>
              <a:rPr lang="en-GB" altLang="zh-CN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  </a:t>
            </a:r>
            <a:r>
              <a:rPr lang="en-GB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zh-CN" altLang="en-US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ea typeface="Source Han Sans SC" panose="020B0500000000000000" pitchFamily="34" charset="-128"/>
                <a:cs typeface="Consolas" panose="020B0609020204030204" pitchFamily="49" charset="0"/>
              </a:rPr>
              <a:t>增加通道维度，</a:t>
            </a:r>
            <a:r>
              <a:rPr lang="en-US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(96, 96, 1)</a:t>
            </a:r>
            <a:br>
              <a:rPr lang="en-US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altLang="zh-CN" sz="1400" dirty="0">
                <a:solidFill>
                  <a:srgbClr val="DD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data.append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labels.append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keypoints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altLang="zh-CN" sz="1400" dirty="0">
                <a:solidFill>
                  <a:srgbClr val="FF77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np.array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(data), </a:t>
            </a:r>
            <a:r>
              <a:rPr lang="en-GB" altLang="zh-CN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np.array</a:t>
            </a:r>
            <a:r>
              <a:rPr lang="en-GB" altLang="zh-CN" sz="1400" dirty="0">
                <a:latin typeface="Consolas" panose="020B0609020204030204" pitchFamily="49" charset="0"/>
                <a:cs typeface="Consolas" panose="020B0609020204030204" pitchFamily="49" charset="0"/>
              </a:rPr>
              <a:t>(labels)</a:t>
            </a:r>
            <a:endParaRPr lang="zh-CN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ISPRING_PRESENTATION_TITLE" val="6"/>
  <p:tag name="commondata" val="eyJoZGlkIjoiYzExZjU2ZDhjODFiMzQ5OTgzZDdiMjA2OTU4ZDRlYTk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千图网海量PPT模板www.58pic.com​​">
  <a:themeElements>
    <a:clrScheme name="新主题色1">
      <a:dk1>
        <a:srgbClr val="171616"/>
      </a:dk1>
      <a:lt1>
        <a:srgbClr val="FFFFFF"/>
      </a:lt1>
      <a:dk2>
        <a:srgbClr val="2E2C2C"/>
      </a:dk2>
      <a:lt2>
        <a:srgbClr val="E7E6E6"/>
      </a:lt2>
      <a:accent1>
        <a:srgbClr val="12318C"/>
      </a:accent1>
      <a:accent2>
        <a:srgbClr val="71308C"/>
      </a:accent2>
      <a:accent3>
        <a:srgbClr val="12318C"/>
      </a:accent3>
      <a:accent4>
        <a:srgbClr val="71308C"/>
      </a:accent4>
      <a:accent5>
        <a:srgbClr val="12318C"/>
      </a:accent5>
      <a:accent6>
        <a:srgbClr val="71308C"/>
      </a:accent6>
      <a:hlink>
        <a:srgbClr val="12318C"/>
      </a:hlink>
      <a:folHlink>
        <a:srgbClr val="71308C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5017</Words>
  <Application>WPS 演示</Application>
  <PresentationFormat>宽屏</PresentationFormat>
  <Paragraphs>146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等线</vt:lpstr>
      <vt:lpstr>微软雅黑</vt:lpstr>
      <vt:lpstr>微软雅黑 Light</vt:lpstr>
      <vt:lpstr>Source Han Sans SC Regular</vt:lpstr>
      <vt:lpstr>Consolas</vt:lpstr>
      <vt:lpstr>Source Han Sans SC</vt:lpstr>
      <vt:lpstr>Arial Unicode MS</vt:lpstr>
      <vt:lpstr>等线 Light</vt:lpstr>
      <vt:lpstr>Yu Gothic UI</vt:lpstr>
      <vt:lpstr>千图网海量PPT模板www.58pic.com​​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</dc:title>
  <dc:creator>lenovo</dc:creator>
  <cp:lastModifiedBy>lihuan</cp:lastModifiedBy>
  <cp:revision>605</cp:revision>
  <dcterms:created xsi:type="dcterms:W3CDTF">2018-04-10T08:10:00Z</dcterms:created>
  <dcterms:modified xsi:type="dcterms:W3CDTF">2024-12-18T07:17:03Z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2052-12.1.0.19302</vt:lpwstr>
  </property>
  <property fmtid="{D5CDD505-2E9C-101B-9397-08002B2CF9AE}" pid="3" name="ICV">
    <vt:lpwstr>124B50CCE2C7488CBDFC1C020DC1CBE1</vt:lpwstr>
  </property>
</Properties>
</file>