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6"/>
  </p:handoutMasterIdLst>
  <p:sldIdLst>
    <p:sldId id="348" r:id="rId3"/>
    <p:sldId id="7503" r:id="rId5"/>
    <p:sldId id="7683" r:id="rId6"/>
    <p:sldId id="7684" r:id="rId7"/>
    <p:sldId id="7685" r:id="rId8"/>
    <p:sldId id="7686" r:id="rId9"/>
    <p:sldId id="7687" r:id="rId10"/>
    <p:sldId id="7688" r:id="rId11"/>
    <p:sldId id="7689" r:id="rId12"/>
    <p:sldId id="7690" r:id="rId13"/>
    <p:sldId id="7691" r:id="rId14"/>
    <p:sldId id="7692" r:id="rId15"/>
    <p:sldId id="7693" r:id="rId16"/>
    <p:sldId id="7694" r:id="rId17"/>
    <p:sldId id="7695" r:id="rId18"/>
    <p:sldId id="7696" r:id="rId19"/>
    <p:sldId id="7697" r:id="rId20"/>
    <p:sldId id="7698" r:id="rId21"/>
    <p:sldId id="7699" r:id="rId22"/>
    <p:sldId id="7700" r:id="rId23"/>
    <p:sldId id="7702" r:id="rId24"/>
    <p:sldId id="7701" r:id="rId25"/>
    <p:sldId id="7703" r:id="rId26"/>
    <p:sldId id="7704" r:id="rId27"/>
    <p:sldId id="7705" r:id="rId28"/>
    <p:sldId id="7517" r:id="rId29"/>
    <p:sldId id="7706" r:id="rId30"/>
    <p:sldId id="7707" r:id="rId31"/>
    <p:sldId id="7708" r:id="rId32"/>
    <p:sldId id="7551" r:id="rId33"/>
    <p:sldId id="7554" r:id="rId34"/>
    <p:sldId id="7431" r:id="rId35"/>
  </p:sldIdLst>
  <p:sldSz cx="12192000" cy="6858000"/>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746" autoAdjust="0"/>
    <p:restoredTop sz="94660"/>
  </p:normalViewPr>
  <p:slideViewPr>
    <p:cSldViewPr snapToGrid="0" showGuides="1">
      <p:cViewPr varScale="1">
        <p:scale>
          <a:sx n="63" d="100"/>
          <a:sy n="63" d="100"/>
        </p:scale>
        <p:origin x="184" y="11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gs" Target="tags/tag1.xml"/><Relationship Id="rId4" Type="http://schemas.openxmlformats.org/officeDocument/2006/relationships/notesMaster" Target="notesMasters/notesMaster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handoutMaster" Target="handoutMasters/handoutMaster1.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356D44-432E-4326-8A88-ED20704E71D2}"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4DE238-0091-45FA-AEB7-0C93AE403B80}"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9E29FD-5CB0-43B2-8DE4-7A81EECF5A0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A2CAD8-F91A-409A-B778-AA74111763F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7F1485-2DA8-4287-B8B7-B873F619EAA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7F1485-2DA8-4287-B8B7-B873F619EAA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6994255-D419-4E66-95CC-A73ECC53F66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1456EF-EDA7-466D-90A9-97D47B7037C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D73ED-7EBB-4E11-B60B-79773C5177D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2.tif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6.tif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6.tif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7.tif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8.tif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9.tif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image" Target="../media/image10.tif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image" Target="../media/image10.tif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10.tif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2.tif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2.tif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grpSp>
        <p:nvGrpSpPr>
          <p:cNvPr id="13" name="组合 12"/>
          <p:cNvGrpSpPr/>
          <p:nvPr/>
        </p:nvGrpSpPr>
        <p:grpSpPr>
          <a:xfrm>
            <a:off x="2678810" y="2017052"/>
            <a:ext cx="7048500" cy="3462452"/>
            <a:chOff x="2298700" y="276225"/>
            <a:chExt cx="7048500" cy="3462452"/>
          </a:xfrm>
        </p:grpSpPr>
        <p:sp>
          <p:nvSpPr>
            <p:cNvPr id="12" name="矩形 11"/>
            <p:cNvSpPr/>
            <p:nvPr/>
          </p:nvSpPr>
          <p:spPr>
            <a:xfrm>
              <a:off x="2298700" y="276225"/>
              <a:ext cx="7048500" cy="3462452"/>
            </a:xfrm>
            <a:prstGeom prst="rect">
              <a:avLst/>
            </a:prstGeom>
            <a:solidFill>
              <a:schemeClr val="bg1"/>
            </a:solidFill>
            <a:ln w="476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a:spLocks noChangeAspect="1"/>
            </p:cNvSpPr>
            <p:nvPr/>
          </p:nvSpPr>
          <p:spPr bwMode="auto">
            <a:xfrm>
              <a:off x="2484450" y="1516556"/>
              <a:ext cx="667700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defTabSz="1088390">
                <a:defRPr/>
              </a:pPr>
              <a:r>
                <a:rPr lang="en-US" altLang="zh-CN" sz="4800" kern="0" dirty="0">
                  <a:solidFill>
                    <a:schemeClr val="accent1"/>
                  </a:solidFill>
                  <a:latin typeface="微软雅黑" panose="020B0503020204020204" pitchFamily="34" charset="-122"/>
                  <a:ea typeface="微软雅黑" panose="020B0503020204020204" pitchFamily="34" charset="-122"/>
                </a:rPr>
                <a:t>FCNN</a:t>
              </a:r>
              <a:r>
                <a:rPr lang="zh-CN" altLang="en-US" sz="4800" kern="0" dirty="0">
                  <a:solidFill>
                    <a:schemeClr val="accent1"/>
                  </a:solidFill>
                  <a:latin typeface="微软雅黑" panose="020B0503020204020204" pitchFamily="34" charset="-122"/>
                  <a:ea typeface="微软雅黑" panose="020B0503020204020204" pitchFamily="34" charset="-122"/>
                </a:rPr>
                <a:t>项目实践</a:t>
              </a:r>
              <a:endParaRPr lang="en-US" altLang="zh-CN" sz="4800" kern="0" dirty="0">
                <a:solidFill>
                  <a:schemeClr val="accent1"/>
                </a:solidFill>
                <a:latin typeface="微软雅黑" panose="020B0503020204020204" pitchFamily="34" charset="-122"/>
                <a:ea typeface="微软雅黑" panose="020B0503020204020204" pitchFamily="34" charset="-122"/>
              </a:endParaRPr>
            </a:p>
          </p:txBody>
        </p:sp>
      </p:grpSp>
      <p:sp>
        <p:nvSpPr>
          <p:cNvPr id="3" name="矩形 2"/>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手写数字识别问题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1343842" y="1566102"/>
            <a:ext cx="8611750" cy="1771191"/>
          </a:xfrm>
          <a:prstGeom prst="rect">
            <a:avLst/>
          </a:prstGeom>
          <a:noFill/>
        </p:spPr>
        <p:txBody>
          <a:bodyPr wrap="square" rtlCol="0">
            <a:spAutoFit/>
          </a:bodyPr>
          <a:lstStyle/>
          <a:p>
            <a:pP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有的图像（如我们将要使用的手写数字图像数据）则不仅有纯黑、纯白，还有深浅的区别，这种图像称为</a:t>
            </a:r>
            <a:r>
              <a:rPr lang="zh-CN" altLang="en-US" sz="2000" b="1" dirty="0">
                <a:latin typeface="微软雅黑 Light" panose="020B0502040204020203" pitchFamily="34" charset="-122"/>
                <a:ea typeface="微软雅黑 Light" panose="020B0502040204020203" pitchFamily="34" charset="-122"/>
                <a:cs typeface="Alibaba PuHuiTi" pitchFamily="18" charset="-122"/>
              </a:rPr>
              <a:t>灰度图像</a:t>
            </a:r>
            <a:r>
              <a:rPr lang="zh-CN" altLang="en-US" sz="2000" dirty="0">
                <a:latin typeface="微软雅黑 Light" panose="020B0502040204020203" pitchFamily="34" charset="-122"/>
                <a:ea typeface="微软雅黑 Light" panose="020B0502040204020203" pitchFamily="34" charset="-122"/>
                <a:cs typeface="Alibaba PuHuiTi" pitchFamily="18" charset="-122"/>
              </a:rPr>
              <a:t>。</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灰度：表示颜色深浅的程度；</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存储灰度图像时，计算机常用</a:t>
            </a:r>
            <a:r>
              <a:rPr lang="en-US" altLang="zh-CN" sz="2000"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0</a:t>
            </a:r>
            <a:r>
              <a:rPr lang="zh-CN" altLang="en-US" sz="2000"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a:t>
            </a:r>
            <a:r>
              <a:rPr lang="en-US" altLang="zh-CN" sz="2000"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255</a:t>
            </a:r>
            <a:r>
              <a:rPr lang="zh-CN" altLang="en-US" sz="2000"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的数字</a:t>
            </a:r>
            <a:r>
              <a:rPr lang="zh-CN" altLang="en-US" sz="2000" dirty="0">
                <a:latin typeface="微软雅黑 Light" panose="020B0502040204020203" pitchFamily="34" charset="-122"/>
                <a:ea typeface="微软雅黑 Light" panose="020B0502040204020203" pitchFamily="34" charset="-122"/>
                <a:cs typeface="Alibaba PuHuiTi" pitchFamily="18" charset="-122"/>
              </a:rPr>
              <a:t>表示灰度，数字越大越白。</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pic>
        <p:nvPicPr>
          <p:cNvPr id="11" name="图片 10"/>
          <p:cNvPicPr>
            <a:picLocks noChangeAspect="1"/>
          </p:cNvPicPr>
          <p:nvPr/>
        </p:nvPicPr>
        <p:blipFill rotWithShape="1">
          <a:blip r:embed="rId1"/>
          <a:srcRect b="7411"/>
          <a:stretch>
            <a:fillRect/>
          </a:stretch>
        </p:blipFill>
        <p:spPr>
          <a:xfrm>
            <a:off x="3636767" y="4057973"/>
            <a:ext cx="4025900" cy="1705019"/>
          </a:xfrm>
          <a:prstGeom prst="rect">
            <a:avLst/>
          </a:prstGeom>
        </p:spPr>
      </p:pic>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手写数字识别问题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468956" y="1360307"/>
            <a:ext cx="11254088" cy="874535"/>
          </a:xfrm>
          <a:prstGeom prst="rect">
            <a:avLst/>
          </a:prstGeom>
          <a:noFill/>
        </p:spPr>
        <p:txBody>
          <a:bodyPr wrap="square" rtlCol="0">
            <a:spAutoFit/>
          </a:bodyPr>
          <a:lstStyle/>
          <a:p>
            <a:pPr>
              <a:lnSpc>
                <a:spcPct val="150000"/>
              </a:lnSpc>
            </a:pPr>
            <a:r>
              <a:rPr lang="zh-CN" altLang="en-US" dirty="0">
                <a:latin typeface="微软雅黑 Light" panose="020B0502040204020203" pitchFamily="34" charset="-122"/>
                <a:ea typeface="微软雅黑 Light" panose="020B0502040204020203" pitchFamily="34" charset="-122"/>
              </a:rPr>
              <a:t>我们可以在训练开始前先简单地用</a:t>
            </a:r>
            <a:r>
              <a:rPr lang="en-US" altLang="zh-CN" dirty="0">
                <a:latin typeface="微软雅黑 Light" panose="020B0502040204020203" pitchFamily="34" charset="-122"/>
                <a:ea typeface="微软雅黑 Light" panose="020B0502040204020203" pitchFamily="34" charset="-122"/>
              </a:rPr>
              <a:t>OpenCV</a:t>
            </a:r>
            <a:r>
              <a:rPr lang="zh-CN" altLang="en-US" dirty="0">
                <a:latin typeface="微软雅黑 Light" panose="020B0502040204020203" pitchFamily="34" charset="-122"/>
                <a:ea typeface="微软雅黑 Light" panose="020B0502040204020203" pitchFamily="34" charset="-122"/>
              </a:rPr>
              <a:t>以图像形式查看这些数据。</a:t>
            </a:r>
            <a:endParaRPr lang="en-US" altLang="zh-CN" dirty="0">
              <a:latin typeface="微软雅黑 Light" panose="020B0502040204020203" pitchFamily="34" charset="-122"/>
              <a:ea typeface="微软雅黑 Light" panose="020B0502040204020203" pitchFamily="34" charset="-122"/>
            </a:endParaRPr>
          </a:p>
          <a:p>
            <a:pPr>
              <a:lnSpc>
                <a:spcPct val="150000"/>
              </a:lnSpc>
            </a:pPr>
            <a:r>
              <a:rPr lang="zh-CN" altLang="en-US" dirty="0">
                <a:latin typeface="微软雅黑 Light" panose="020B0502040204020203" pitchFamily="34" charset="-122"/>
                <a:ea typeface="微软雅黑 Light" panose="020B0502040204020203" pitchFamily="34" charset="-122"/>
              </a:rPr>
              <a:t>例如，我们可以预览编号</a:t>
            </a:r>
            <a:r>
              <a:rPr lang="en-US" altLang="zh-CN" dirty="0">
                <a:latin typeface="微软雅黑 Light" panose="020B0502040204020203" pitchFamily="34" charset="-122"/>
                <a:ea typeface="微软雅黑 Light" panose="020B0502040204020203" pitchFamily="34" charset="-122"/>
              </a:rPr>
              <a:t>5000</a:t>
            </a:r>
            <a:r>
              <a:rPr lang="zh-CN" altLang="en-US" dirty="0">
                <a:latin typeface="微软雅黑 Light" panose="020B0502040204020203" pitchFamily="34" charset="-122"/>
                <a:ea typeface="微软雅黑 Light" panose="020B0502040204020203" pitchFamily="34" charset="-122"/>
              </a:rPr>
              <a:t>的训练集图像。</a:t>
            </a:r>
            <a:endParaRPr lang="zh-CN" altLang="en-US" dirty="0">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468956" y="2596731"/>
            <a:ext cx="6102990" cy="2125325"/>
          </a:xfrm>
          <a:prstGeom prst="rect">
            <a:avLst/>
          </a:prstGeom>
          <a:solidFill>
            <a:schemeClr val="bg1"/>
          </a:solidFill>
          <a:ln>
            <a:solidFill>
              <a:schemeClr val="tx1"/>
            </a:solidFill>
          </a:ln>
        </p:spPr>
        <p:txBody>
          <a:bodyPr wrap="square">
            <a:spAutoFit/>
          </a:bodyPr>
          <a:lstStyle/>
          <a:p>
            <a:pPr>
              <a:lnSpc>
                <a:spcPct val="150000"/>
              </a:lnSpc>
            </a:pPr>
            <a:r>
              <a:rPr lang="en-GB" altLang="zh-CN" dirty="0">
                <a:solidFill>
                  <a:srgbClr val="FF7700"/>
                </a:solidFill>
                <a:effectLst/>
                <a:latin typeface="Consolas" panose="020B0609020204030204" pitchFamily="49" charset="0"/>
                <a:cs typeface="Consolas" panose="020B0609020204030204" pitchFamily="49" charset="0"/>
              </a:rPr>
              <a:t>import </a:t>
            </a:r>
            <a:r>
              <a:rPr lang="en-GB" altLang="zh-CN" dirty="0">
                <a:latin typeface="Consolas" panose="020B0609020204030204" pitchFamily="49" charset="0"/>
                <a:cs typeface="Consolas" panose="020B0609020204030204" pitchFamily="49" charset="0"/>
              </a:rPr>
              <a:t>cv2</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cv2.imshow(</a:t>
            </a:r>
            <a:r>
              <a:rPr lang="en-GB" altLang="zh-CN" dirty="0">
                <a:solidFill>
                  <a:srgbClr val="00AA00"/>
                </a:solidFill>
                <a:effectLst/>
                <a:latin typeface="Consolas" panose="020B0609020204030204" pitchFamily="49" charset="0"/>
                <a:cs typeface="Consolas" panose="020B0609020204030204" pitchFamily="49" charset="0"/>
              </a:rPr>
              <a:t>'number'</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train_images</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5000</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cv2.waitKey(</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cv2.destroyAllWindows()</a:t>
            </a:r>
            <a:endParaRPr lang="zh-CN" altLang="en-US" dirty="0">
              <a:latin typeface="Consolas" panose="020B0609020204030204" pitchFamily="49" charset="0"/>
              <a:cs typeface="Consolas" panose="020B0609020204030204" pitchFamily="49" charset="0"/>
            </a:endParaRPr>
          </a:p>
        </p:txBody>
      </p:sp>
      <p:pic>
        <p:nvPicPr>
          <p:cNvPr id="15" name="图片 14"/>
          <p:cNvPicPr>
            <a:picLocks noChangeAspect="1"/>
          </p:cNvPicPr>
          <p:nvPr/>
        </p:nvPicPr>
        <p:blipFill>
          <a:blip r:embed="rId1"/>
          <a:stretch>
            <a:fillRect/>
          </a:stretch>
        </p:blipFill>
        <p:spPr>
          <a:xfrm>
            <a:off x="8008831" y="3108523"/>
            <a:ext cx="1003300" cy="1028700"/>
          </a:xfrm>
          <a:prstGeom prst="rect">
            <a:avLst/>
          </a:prstGeom>
        </p:spPr>
      </p:pic>
      <p:sp>
        <p:nvSpPr>
          <p:cNvPr id="16" name="文本框 15"/>
          <p:cNvSpPr txBox="1"/>
          <p:nvPr/>
        </p:nvSpPr>
        <p:spPr>
          <a:xfrm>
            <a:off x="468956" y="5083945"/>
            <a:ext cx="11254088" cy="459036"/>
          </a:xfrm>
          <a:prstGeom prst="rect">
            <a:avLst/>
          </a:prstGeom>
          <a:noFill/>
        </p:spPr>
        <p:txBody>
          <a:bodyPr wrap="square" rtlCol="0">
            <a:spAutoFit/>
          </a:bodyPr>
          <a:lstStyle/>
          <a:p>
            <a:pPr>
              <a:lnSpc>
                <a:spcPct val="150000"/>
              </a:lnSpc>
            </a:pPr>
            <a:r>
              <a:rPr lang="zh-CN" altLang="en-US" dirty="0">
                <a:latin typeface="微软雅黑 Light" panose="020B0502040204020203" pitchFamily="34" charset="-122"/>
                <a:ea typeface="微软雅黑 Light" panose="020B0502040204020203" pitchFamily="34" charset="-122"/>
              </a:rPr>
              <a:t>还可以打印出与它对应的标签（</a:t>
            </a:r>
            <a:r>
              <a:rPr lang="en-US" altLang="zh-CN" dirty="0">
                <a:latin typeface="微软雅黑 Light" panose="020B0502040204020203" pitchFamily="34" charset="-122"/>
                <a:ea typeface="微软雅黑 Light" panose="020B0502040204020203" pitchFamily="34" charset="-122"/>
              </a:rPr>
              <a:t>7</a:t>
            </a:r>
            <a:r>
              <a:rPr lang="zh-CN" altLang="en-US" dirty="0">
                <a:latin typeface="微软雅黑 Light" panose="020B0502040204020203" pitchFamily="34" charset="-122"/>
                <a:ea typeface="微软雅黑 Light" panose="020B0502040204020203" pitchFamily="34" charset="-122"/>
              </a:rPr>
              <a:t>）。</a:t>
            </a:r>
            <a:endParaRPr lang="zh-CN" altLang="en-US" dirty="0">
              <a:latin typeface="微软雅黑 Light" panose="020B0502040204020203" pitchFamily="34" charset="-122"/>
              <a:ea typeface="微软雅黑 Light" panose="020B0502040204020203" pitchFamily="34" charset="-122"/>
            </a:endParaRPr>
          </a:p>
        </p:txBody>
      </p:sp>
      <p:sp>
        <p:nvSpPr>
          <p:cNvPr id="18" name="文本框 17"/>
          <p:cNvSpPr txBox="1"/>
          <p:nvPr/>
        </p:nvSpPr>
        <p:spPr>
          <a:xfrm>
            <a:off x="468956" y="5885439"/>
            <a:ext cx="6102990" cy="369332"/>
          </a:xfrm>
          <a:prstGeom prst="rect">
            <a:avLst/>
          </a:prstGeom>
          <a:solidFill>
            <a:schemeClr val="bg1"/>
          </a:solidFill>
          <a:ln>
            <a:solidFill>
              <a:schemeClr val="tx1"/>
            </a:solidFill>
          </a:ln>
        </p:spPr>
        <p:txBody>
          <a:bodyPr wrap="square">
            <a:spAutoFit/>
          </a:bodyPr>
          <a:lstStyle/>
          <a:p>
            <a:r>
              <a:rPr lang="en-GB" altLang="zh-CN" dirty="0">
                <a:solidFill>
                  <a:srgbClr val="900090"/>
                </a:solidFill>
                <a:effectLst/>
                <a:latin typeface="Consolas" panose="020B0609020204030204" pitchFamily="49" charset="0"/>
                <a:cs typeface="Consolas" panose="020B0609020204030204" pitchFamily="49" charset="0"/>
              </a:rPr>
              <a:t>print</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train_labels</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5000</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467825" y="1754241"/>
            <a:ext cx="11254088" cy="501612"/>
          </a:xfrm>
          <a:prstGeom prst="rect">
            <a:avLst/>
          </a:prstGeom>
          <a:noFill/>
        </p:spPr>
        <p:txBody>
          <a:bodyPr wrap="square" rtlCol="0">
            <a:spAutoFit/>
          </a:bodyPr>
          <a:lstStyle/>
          <a:p>
            <a:pPr algn="ctr">
              <a:lnSpc>
                <a:spcPct val="150000"/>
              </a:lnSpc>
            </a:pPr>
            <a:r>
              <a:rPr lang="zh-CN" altLang="en-US" sz="2000" dirty="0">
                <a:latin typeface="微软雅黑 Light" panose="020B0502040204020203" pitchFamily="34" charset="-122"/>
                <a:ea typeface="微软雅黑 Light" panose="020B0502040204020203" pitchFamily="34" charset="-122"/>
              </a:rPr>
              <a:t>运用</a:t>
            </a:r>
            <a:r>
              <a:rPr lang="en-US" altLang="zh-CN" sz="2000" dirty="0">
                <a:latin typeface="微软雅黑 Light" panose="020B0502040204020203" pitchFamily="34" charset="-122"/>
                <a:ea typeface="微软雅黑 Light" panose="020B0502040204020203" pitchFamily="34" charset="-122"/>
              </a:rPr>
              <a:t>OpenCV</a:t>
            </a:r>
            <a:r>
              <a:rPr lang="zh-CN" altLang="en-US" sz="2000" dirty="0">
                <a:latin typeface="微软雅黑 Light" panose="020B0502040204020203" pitchFamily="34" charset="-122"/>
                <a:ea typeface="微软雅黑 Light" panose="020B0502040204020203" pitchFamily="34" charset="-122"/>
              </a:rPr>
              <a:t>库，任意读取和查看数据集中的图像数据和对应的标签值。</a:t>
            </a:r>
            <a:endParaRPr lang="zh-CN" altLang="en-US" sz="2000" dirty="0">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2747001" y="2585329"/>
            <a:ext cx="6102990" cy="2125325"/>
          </a:xfrm>
          <a:prstGeom prst="rect">
            <a:avLst/>
          </a:prstGeom>
          <a:solidFill>
            <a:schemeClr val="bg1"/>
          </a:solidFill>
          <a:ln>
            <a:solidFill>
              <a:schemeClr val="tx1"/>
            </a:solidFill>
          </a:ln>
        </p:spPr>
        <p:txBody>
          <a:bodyPr wrap="square">
            <a:spAutoFit/>
          </a:bodyPr>
          <a:lstStyle/>
          <a:p>
            <a:pPr>
              <a:lnSpc>
                <a:spcPct val="150000"/>
              </a:lnSpc>
            </a:pPr>
            <a:r>
              <a:rPr lang="en-GB" altLang="zh-CN" dirty="0">
                <a:solidFill>
                  <a:srgbClr val="FF7700"/>
                </a:solidFill>
                <a:effectLst/>
                <a:latin typeface="Consolas" panose="020B0609020204030204" pitchFamily="49" charset="0"/>
                <a:cs typeface="Consolas" panose="020B0609020204030204" pitchFamily="49" charset="0"/>
              </a:rPr>
              <a:t>import </a:t>
            </a:r>
            <a:r>
              <a:rPr lang="en-GB" altLang="zh-CN" dirty="0">
                <a:latin typeface="Consolas" panose="020B0609020204030204" pitchFamily="49" charset="0"/>
                <a:cs typeface="Consolas" panose="020B0609020204030204" pitchFamily="49" charset="0"/>
              </a:rPr>
              <a:t>cv2</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cv2.imshow(</a:t>
            </a:r>
            <a:r>
              <a:rPr lang="en-GB" altLang="zh-CN" dirty="0">
                <a:solidFill>
                  <a:srgbClr val="00AA00"/>
                </a:solidFill>
                <a:effectLst/>
                <a:latin typeface="Consolas" panose="020B0609020204030204" pitchFamily="49" charset="0"/>
                <a:cs typeface="Consolas" panose="020B0609020204030204" pitchFamily="49" charset="0"/>
              </a:rPr>
              <a:t>'number'</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train_images</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5000</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cv2.waitKey(</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cv2.destroyAllWindows()</a:t>
            </a:r>
            <a:endParaRPr lang="zh-CN" altLang="en-US" dirty="0">
              <a:latin typeface="Consolas" panose="020B0609020204030204" pitchFamily="49" charset="0"/>
              <a:cs typeface="Consolas" panose="020B0609020204030204" pitchFamily="49" charset="0"/>
            </a:endParaRPr>
          </a:p>
        </p:txBody>
      </p:sp>
      <p:sp>
        <p:nvSpPr>
          <p:cNvPr id="18" name="文本框 17"/>
          <p:cNvSpPr txBox="1"/>
          <p:nvPr/>
        </p:nvSpPr>
        <p:spPr>
          <a:xfrm>
            <a:off x="2745870" y="5116959"/>
            <a:ext cx="6102990" cy="369332"/>
          </a:xfrm>
          <a:prstGeom prst="rect">
            <a:avLst/>
          </a:prstGeom>
          <a:solidFill>
            <a:schemeClr val="bg1"/>
          </a:solidFill>
          <a:ln>
            <a:solidFill>
              <a:schemeClr val="tx1"/>
            </a:solidFill>
          </a:ln>
        </p:spPr>
        <p:txBody>
          <a:bodyPr wrap="square">
            <a:spAutoFit/>
          </a:bodyPr>
          <a:lstStyle/>
          <a:p>
            <a:r>
              <a:rPr lang="en-GB" altLang="zh-CN" dirty="0">
                <a:solidFill>
                  <a:srgbClr val="900090"/>
                </a:solidFill>
                <a:effectLst/>
                <a:latin typeface="Consolas" panose="020B0609020204030204" pitchFamily="49" charset="0"/>
                <a:cs typeface="Consolas" panose="020B0609020204030204" pitchFamily="49" charset="0"/>
              </a:rPr>
              <a:t>print</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train_labels</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5000</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数据预处理</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413637" y="1356345"/>
            <a:ext cx="11254088" cy="170719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这些手写数字图像数据非常简单，都是由</a:t>
            </a:r>
            <a:r>
              <a:rPr lang="en-US" altLang="zh-CN" dirty="0">
                <a:latin typeface="微软雅黑 Light" panose="020B0502040204020203" pitchFamily="34" charset="-122"/>
                <a:ea typeface="微软雅黑 Light" panose="020B0502040204020203" pitchFamily="34" charset="-122"/>
              </a:rPr>
              <a:t>28</a:t>
            </a: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28</a:t>
            </a:r>
            <a:r>
              <a:rPr lang="zh-CN" altLang="en-US" dirty="0">
                <a:latin typeface="微软雅黑 Light" panose="020B0502040204020203" pitchFamily="34" charset="-122"/>
                <a:ea typeface="微软雅黑 Light" panose="020B0502040204020203" pitchFamily="34" charset="-122"/>
              </a:rPr>
              <a:t>个像素构成的，每个像素点储存了</a:t>
            </a:r>
            <a:r>
              <a:rPr lang="en-US" altLang="zh-CN" dirty="0">
                <a:latin typeface="微软雅黑 Light" panose="020B0502040204020203" pitchFamily="34" charset="-122"/>
                <a:ea typeface="微软雅黑 Light" panose="020B0502040204020203" pitchFamily="34" charset="-122"/>
              </a:rPr>
              <a:t>0-255</a:t>
            </a:r>
            <a:r>
              <a:rPr lang="zh-CN" altLang="en-US" dirty="0">
                <a:latin typeface="微软雅黑 Light" panose="020B0502040204020203" pitchFamily="34" charset="-122"/>
                <a:ea typeface="微软雅黑 Light" panose="020B0502040204020203" pitchFamily="34" charset="-122"/>
              </a:rPr>
              <a:t>的灰度值，这些灰度值数据一行一行地按位置储存。</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为了运用全连接神经网络接收所有的输入数据，我们要将数据“平整化”，即从</a:t>
            </a:r>
            <a:r>
              <a:rPr lang="en-US" altLang="zh-CN" dirty="0">
                <a:latin typeface="微软雅黑 Light" panose="020B0502040204020203" pitchFamily="34" charset="-122"/>
                <a:ea typeface="微软雅黑 Light" panose="020B0502040204020203" pitchFamily="34" charset="-122"/>
              </a:rPr>
              <a:t>28</a:t>
            </a: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28</a:t>
            </a:r>
            <a:r>
              <a:rPr lang="zh-CN" altLang="en-US" dirty="0">
                <a:latin typeface="微软雅黑 Light" panose="020B0502040204020203" pitchFamily="34" charset="-122"/>
                <a:ea typeface="微软雅黑 Light" panose="020B0502040204020203" pitchFamily="34" charset="-122"/>
              </a:rPr>
              <a:t>的二维数据，转化为</a:t>
            </a:r>
            <a:r>
              <a:rPr lang="en-US" altLang="zh-CN" dirty="0">
                <a:latin typeface="微软雅黑 Light" panose="020B0502040204020203" pitchFamily="34" charset="-122"/>
                <a:ea typeface="微软雅黑 Light" panose="020B0502040204020203" pitchFamily="34" charset="-122"/>
              </a:rPr>
              <a:t>784</a:t>
            </a:r>
            <a:r>
              <a:rPr lang="zh-CN" altLang="en-US" dirty="0">
                <a:latin typeface="微软雅黑 Light" panose="020B0502040204020203" pitchFamily="34" charset="-122"/>
                <a:ea typeface="微软雅黑 Light" panose="020B0502040204020203" pitchFamily="34" charset="-122"/>
              </a:rPr>
              <a:t>个数字组成的一维数据。</a:t>
            </a:r>
            <a:endParaRPr lang="zh-CN" altLang="en-US" dirty="0">
              <a:latin typeface="微软雅黑 Light" panose="020B0502040204020203" pitchFamily="34" charset="-122"/>
              <a:ea typeface="微软雅黑 Light" panose="020B0502040204020203" pitchFamily="34" charset="-122"/>
            </a:endParaRPr>
          </a:p>
        </p:txBody>
      </p:sp>
      <p:pic>
        <p:nvPicPr>
          <p:cNvPr id="15" name="图片 1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393321" y="3765064"/>
            <a:ext cx="1991502" cy="1991502"/>
          </a:xfrm>
          <a:prstGeom prst="rect">
            <a:avLst/>
          </a:prstGeom>
        </p:spPr>
      </p:pic>
      <p:sp>
        <p:nvSpPr>
          <p:cNvPr id="16" name="椭圆 15"/>
          <p:cNvSpPr/>
          <p:nvPr/>
        </p:nvSpPr>
        <p:spPr>
          <a:xfrm>
            <a:off x="7581037" y="3405023"/>
            <a:ext cx="900000" cy="90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dirty="0">
                <a:latin typeface="微软雅黑 Light" panose="020B0502040204020203" pitchFamily="34" charset="-122"/>
                <a:ea typeface="微软雅黑 Light" panose="020B0502040204020203" pitchFamily="34" charset="-122"/>
              </a:rPr>
              <a:t>s</a:t>
            </a:r>
            <a:r>
              <a:rPr kumimoji="1" lang="en-US" altLang="zh-CN" sz="2400" baseline="-25000" dirty="0">
                <a:latin typeface="微软雅黑 Light" panose="020B0502040204020203" pitchFamily="34" charset="-122"/>
                <a:ea typeface="微软雅黑 Light" panose="020B0502040204020203" pitchFamily="34" charset="-122"/>
              </a:rPr>
              <a:t>1</a:t>
            </a:r>
            <a:endParaRPr kumimoji="1" lang="en-US" altLang="zh-CN" baseline="-25000" dirty="0">
              <a:latin typeface="微软雅黑 Light" panose="020B0502040204020203" pitchFamily="34" charset="-122"/>
              <a:ea typeface="微软雅黑 Light" panose="020B0502040204020203" pitchFamily="34" charset="-122"/>
            </a:endParaRPr>
          </a:p>
        </p:txBody>
      </p:sp>
      <p:sp>
        <p:nvSpPr>
          <p:cNvPr id="19" name="椭圆 18"/>
          <p:cNvSpPr/>
          <p:nvPr/>
        </p:nvSpPr>
        <p:spPr>
          <a:xfrm>
            <a:off x="7581037" y="4469234"/>
            <a:ext cx="900000" cy="90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dirty="0">
                <a:latin typeface="微软雅黑 Light" panose="020B0502040204020203" pitchFamily="34" charset="-122"/>
                <a:ea typeface="微软雅黑 Light" panose="020B0502040204020203" pitchFamily="34" charset="-122"/>
              </a:rPr>
              <a:t>s</a:t>
            </a:r>
            <a:r>
              <a:rPr kumimoji="1" lang="en-US" altLang="zh-CN" sz="2400" baseline="-25000" dirty="0">
                <a:latin typeface="微软雅黑 Light" panose="020B0502040204020203" pitchFamily="34" charset="-122"/>
                <a:ea typeface="微软雅黑 Light" panose="020B0502040204020203" pitchFamily="34" charset="-122"/>
              </a:rPr>
              <a:t>2</a:t>
            </a:r>
            <a:endParaRPr kumimoji="1" lang="en-US" altLang="zh-CN" baseline="-25000" dirty="0">
              <a:latin typeface="微软雅黑 Light" panose="020B0502040204020203" pitchFamily="34" charset="-122"/>
              <a:ea typeface="微软雅黑 Light" panose="020B0502040204020203" pitchFamily="34" charset="-122"/>
            </a:endParaRPr>
          </a:p>
        </p:txBody>
      </p:sp>
      <p:sp>
        <p:nvSpPr>
          <p:cNvPr id="20" name="椭圆 19"/>
          <p:cNvSpPr/>
          <p:nvPr/>
        </p:nvSpPr>
        <p:spPr>
          <a:xfrm>
            <a:off x="9626303" y="3860815"/>
            <a:ext cx="900000" cy="90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dirty="0">
                <a:latin typeface="微软雅黑 Light" panose="020B0502040204020203" pitchFamily="34" charset="-122"/>
                <a:ea typeface="微软雅黑 Light" panose="020B0502040204020203" pitchFamily="34" charset="-122"/>
              </a:rPr>
              <a:t>y</a:t>
            </a:r>
            <a:r>
              <a:rPr kumimoji="1" lang="en-US" altLang="zh-CN" sz="2400" baseline="-25000" dirty="0">
                <a:latin typeface="微软雅黑 Light" panose="020B0502040204020203" pitchFamily="34" charset="-122"/>
                <a:ea typeface="微软雅黑 Light" panose="020B0502040204020203" pitchFamily="34" charset="-122"/>
              </a:rPr>
              <a:t>1</a:t>
            </a:r>
            <a:endParaRPr kumimoji="1" lang="en-US" altLang="zh-CN" baseline="-25000" dirty="0">
              <a:latin typeface="微软雅黑 Light" panose="020B0502040204020203" pitchFamily="34" charset="-122"/>
              <a:ea typeface="微软雅黑 Light" panose="020B0502040204020203" pitchFamily="34" charset="-122"/>
            </a:endParaRPr>
          </a:p>
        </p:txBody>
      </p:sp>
      <p:cxnSp>
        <p:nvCxnSpPr>
          <p:cNvPr id="21" name="直线箭头连接符 20"/>
          <p:cNvCxnSpPr>
            <a:stCxn id="16" idx="6"/>
            <a:endCxn id="20" idx="2"/>
          </p:cNvCxnSpPr>
          <p:nvPr/>
        </p:nvCxnSpPr>
        <p:spPr>
          <a:xfrm>
            <a:off x="8481037" y="3855023"/>
            <a:ext cx="1145266" cy="4557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4" name="直线箭头连接符 23"/>
          <p:cNvCxnSpPr>
            <a:stCxn id="19" idx="6"/>
            <a:endCxn id="20" idx="2"/>
          </p:cNvCxnSpPr>
          <p:nvPr/>
        </p:nvCxnSpPr>
        <p:spPr>
          <a:xfrm flipV="1">
            <a:off x="8481037" y="4310815"/>
            <a:ext cx="1145266" cy="60841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5200035" y="3860815"/>
            <a:ext cx="900000" cy="90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dirty="0">
                <a:latin typeface="微软雅黑 Light" panose="020B0502040204020203" pitchFamily="34" charset="-122"/>
                <a:ea typeface="微软雅黑 Light" panose="020B0502040204020203" pitchFamily="34" charset="-122"/>
              </a:rPr>
              <a:t>x</a:t>
            </a:r>
            <a:r>
              <a:rPr kumimoji="1" lang="en-US" altLang="zh-CN" sz="2400" baseline="-25000" dirty="0">
                <a:latin typeface="微软雅黑 Light" panose="020B0502040204020203" pitchFamily="34" charset="-122"/>
                <a:ea typeface="微软雅黑 Light" panose="020B0502040204020203" pitchFamily="34" charset="-122"/>
              </a:rPr>
              <a:t>1</a:t>
            </a:r>
            <a:endParaRPr kumimoji="1" lang="en-US" altLang="zh-CN" baseline="-25000" dirty="0">
              <a:latin typeface="微软雅黑 Light" panose="020B0502040204020203" pitchFamily="34" charset="-122"/>
              <a:ea typeface="微软雅黑 Light" panose="020B0502040204020203" pitchFamily="34" charset="-122"/>
            </a:endParaRPr>
          </a:p>
        </p:txBody>
      </p:sp>
      <p:sp>
        <p:nvSpPr>
          <p:cNvPr id="27" name="椭圆 26"/>
          <p:cNvSpPr/>
          <p:nvPr/>
        </p:nvSpPr>
        <p:spPr>
          <a:xfrm>
            <a:off x="5200035" y="5154000"/>
            <a:ext cx="900000" cy="90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dirty="0">
                <a:latin typeface="微软雅黑 Light" panose="020B0502040204020203" pitchFamily="34" charset="-122"/>
                <a:ea typeface="微软雅黑 Light" panose="020B0502040204020203" pitchFamily="34" charset="-122"/>
              </a:rPr>
              <a:t>x</a:t>
            </a:r>
            <a:r>
              <a:rPr kumimoji="1" lang="en-US" altLang="zh-CN" sz="2400" baseline="-25000" dirty="0">
                <a:latin typeface="微软雅黑 Light" panose="020B0502040204020203" pitchFamily="34" charset="-122"/>
                <a:ea typeface="微软雅黑 Light" panose="020B0502040204020203" pitchFamily="34" charset="-122"/>
              </a:rPr>
              <a:t>2</a:t>
            </a:r>
            <a:endParaRPr kumimoji="1" lang="en-US" altLang="zh-CN" baseline="-25000" dirty="0">
              <a:latin typeface="微软雅黑 Light" panose="020B0502040204020203" pitchFamily="34" charset="-122"/>
              <a:ea typeface="微软雅黑 Light" panose="020B0502040204020203" pitchFamily="34" charset="-122"/>
            </a:endParaRPr>
          </a:p>
        </p:txBody>
      </p:sp>
      <p:cxnSp>
        <p:nvCxnSpPr>
          <p:cNvPr id="28" name="直线箭头连接符 27"/>
          <p:cNvCxnSpPr>
            <a:stCxn id="26" idx="6"/>
            <a:endCxn id="16" idx="2"/>
          </p:cNvCxnSpPr>
          <p:nvPr/>
        </p:nvCxnSpPr>
        <p:spPr>
          <a:xfrm flipV="1">
            <a:off x="6100035" y="3855023"/>
            <a:ext cx="1481002" cy="4557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9" name="直线箭头连接符 28"/>
          <p:cNvCxnSpPr>
            <a:stCxn id="26" idx="6"/>
            <a:endCxn id="19" idx="2"/>
          </p:cNvCxnSpPr>
          <p:nvPr/>
        </p:nvCxnSpPr>
        <p:spPr>
          <a:xfrm>
            <a:off x="6100035" y="4310815"/>
            <a:ext cx="1481002" cy="60841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0" name="直线箭头连接符 29"/>
          <p:cNvCxnSpPr>
            <a:stCxn id="27" idx="6"/>
            <a:endCxn id="16" idx="2"/>
          </p:cNvCxnSpPr>
          <p:nvPr/>
        </p:nvCxnSpPr>
        <p:spPr>
          <a:xfrm flipV="1">
            <a:off x="6100035" y="3855023"/>
            <a:ext cx="1481002" cy="174897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1" name="直线箭头连接符 30"/>
          <p:cNvCxnSpPr>
            <a:stCxn id="27" idx="6"/>
            <a:endCxn id="19" idx="2"/>
          </p:cNvCxnSpPr>
          <p:nvPr/>
        </p:nvCxnSpPr>
        <p:spPr>
          <a:xfrm flipV="1">
            <a:off x="6100035" y="4919234"/>
            <a:ext cx="1481002" cy="68476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5218837" y="3244334"/>
            <a:ext cx="877163" cy="369332"/>
          </a:xfrm>
          <a:prstGeom prst="rect">
            <a:avLst/>
          </a:prstGeom>
          <a:noFill/>
        </p:spPr>
        <p:txBody>
          <a:bodyPr wrap="none" rtlCol="0">
            <a:spAutoFit/>
          </a:bodyPr>
          <a:lstStyle/>
          <a:p>
            <a:r>
              <a:rPr kumimoji="1" lang="zh-CN" altLang="en-US" dirty="0">
                <a:solidFill>
                  <a:srgbClr val="0070C0"/>
                </a:solidFill>
                <a:latin typeface="微软雅黑 Light" panose="020B0502040204020203" pitchFamily="34" charset="-122"/>
                <a:ea typeface="微软雅黑 Light" panose="020B0502040204020203" pitchFamily="34" charset="-122"/>
              </a:rPr>
              <a:t>输入层</a:t>
            </a:r>
            <a:endParaRPr kumimoji="1" lang="zh-CN" altLang="en-US" dirty="0">
              <a:solidFill>
                <a:srgbClr val="0070C0"/>
              </a:solidFill>
              <a:latin typeface="微软雅黑 Light" panose="020B0502040204020203" pitchFamily="34" charset="-122"/>
              <a:ea typeface="微软雅黑 Light" panose="020B0502040204020203" pitchFamily="34" charset="-122"/>
            </a:endParaRPr>
          </a:p>
        </p:txBody>
      </p:sp>
      <p:sp>
        <p:nvSpPr>
          <p:cNvPr id="33" name="文本框 32"/>
          <p:cNvSpPr txBox="1"/>
          <p:nvPr/>
        </p:nvSpPr>
        <p:spPr>
          <a:xfrm>
            <a:off x="7581037" y="2944690"/>
            <a:ext cx="877163" cy="369332"/>
          </a:xfrm>
          <a:prstGeom prst="rect">
            <a:avLst/>
          </a:prstGeom>
          <a:noFill/>
        </p:spPr>
        <p:txBody>
          <a:bodyPr wrap="none" rtlCol="0">
            <a:spAutoFit/>
          </a:bodyPr>
          <a:lstStyle/>
          <a:p>
            <a:r>
              <a:rPr kumimoji="1" lang="zh-CN" altLang="en-US" dirty="0">
                <a:solidFill>
                  <a:srgbClr val="0070C0"/>
                </a:solidFill>
                <a:latin typeface="微软雅黑 Light" panose="020B0502040204020203" pitchFamily="34" charset="-122"/>
                <a:ea typeface="微软雅黑 Light" panose="020B0502040204020203" pitchFamily="34" charset="-122"/>
              </a:rPr>
              <a:t>中间层</a:t>
            </a:r>
            <a:endParaRPr kumimoji="1" lang="zh-CN" altLang="en-US" dirty="0">
              <a:solidFill>
                <a:srgbClr val="0070C0"/>
              </a:solidFill>
              <a:latin typeface="微软雅黑 Light" panose="020B0502040204020203" pitchFamily="34" charset="-122"/>
              <a:ea typeface="微软雅黑 Light" panose="020B0502040204020203" pitchFamily="34" charset="-122"/>
            </a:endParaRPr>
          </a:p>
        </p:txBody>
      </p:sp>
      <p:sp>
        <p:nvSpPr>
          <p:cNvPr id="34" name="文本框 33"/>
          <p:cNvSpPr txBox="1"/>
          <p:nvPr/>
        </p:nvSpPr>
        <p:spPr>
          <a:xfrm>
            <a:off x="9671976" y="3250595"/>
            <a:ext cx="877163" cy="369332"/>
          </a:xfrm>
          <a:prstGeom prst="rect">
            <a:avLst/>
          </a:prstGeom>
          <a:noFill/>
        </p:spPr>
        <p:txBody>
          <a:bodyPr wrap="none" rtlCol="0">
            <a:spAutoFit/>
          </a:bodyPr>
          <a:lstStyle/>
          <a:p>
            <a:r>
              <a:rPr kumimoji="1" lang="zh-CN" altLang="en-US" dirty="0">
                <a:solidFill>
                  <a:srgbClr val="0070C0"/>
                </a:solidFill>
                <a:latin typeface="微软雅黑 Light" panose="020B0502040204020203" pitchFamily="34" charset="-122"/>
                <a:ea typeface="微软雅黑 Light" panose="020B0502040204020203" pitchFamily="34" charset="-122"/>
              </a:rPr>
              <a:t>输出层</a:t>
            </a:r>
            <a:endParaRPr kumimoji="1" lang="zh-CN" altLang="en-US" dirty="0">
              <a:solidFill>
                <a:srgbClr val="0070C0"/>
              </a:solidFill>
              <a:latin typeface="微软雅黑 Light" panose="020B0502040204020203" pitchFamily="34" charset="-122"/>
              <a:ea typeface="微软雅黑 Light" panose="020B0502040204020203" pitchFamily="34" charset="-122"/>
            </a:endParaRPr>
          </a:p>
        </p:txBody>
      </p:sp>
      <p:sp>
        <p:nvSpPr>
          <p:cNvPr id="35" name="椭圆 34"/>
          <p:cNvSpPr/>
          <p:nvPr/>
        </p:nvSpPr>
        <p:spPr>
          <a:xfrm>
            <a:off x="9660558" y="5154000"/>
            <a:ext cx="900000" cy="90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dirty="0">
                <a:latin typeface="微软雅黑 Light" panose="020B0502040204020203" pitchFamily="34" charset="-122"/>
                <a:ea typeface="微软雅黑 Light" panose="020B0502040204020203" pitchFamily="34" charset="-122"/>
              </a:rPr>
              <a:t>y</a:t>
            </a:r>
            <a:r>
              <a:rPr kumimoji="1" lang="en-US" altLang="zh-CN" sz="2400" baseline="-25000" dirty="0">
                <a:latin typeface="微软雅黑 Light" panose="020B0502040204020203" pitchFamily="34" charset="-122"/>
                <a:ea typeface="微软雅黑 Light" panose="020B0502040204020203" pitchFamily="34" charset="-122"/>
              </a:rPr>
              <a:t>2</a:t>
            </a:r>
            <a:endParaRPr kumimoji="1" lang="en-US" altLang="zh-CN" baseline="-25000" dirty="0">
              <a:latin typeface="微软雅黑 Light" panose="020B0502040204020203" pitchFamily="34" charset="-122"/>
              <a:ea typeface="微软雅黑 Light" panose="020B0502040204020203" pitchFamily="34" charset="-122"/>
            </a:endParaRPr>
          </a:p>
        </p:txBody>
      </p:sp>
      <p:cxnSp>
        <p:nvCxnSpPr>
          <p:cNvPr id="36" name="直线箭头连接符 35"/>
          <p:cNvCxnSpPr>
            <a:stCxn id="16" idx="6"/>
            <a:endCxn id="35" idx="2"/>
          </p:cNvCxnSpPr>
          <p:nvPr/>
        </p:nvCxnSpPr>
        <p:spPr>
          <a:xfrm>
            <a:off x="8481037" y="3855023"/>
            <a:ext cx="1179521" cy="174897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7" name="直线箭头连接符 36"/>
          <p:cNvCxnSpPr>
            <a:stCxn id="19" idx="6"/>
            <a:endCxn id="35" idx="2"/>
          </p:cNvCxnSpPr>
          <p:nvPr/>
        </p:nvCxnSpPr>
        <p:spPr>
          <a:xfrm>
            <a:off x="8481037" y="4919234"/>
            <a:ext cx="1179521" cy="68476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a:off x="7581037" y="5603129"/>
            <a:ext cx="900000" cy="90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dirty="0">
                <a:latin typeface="微软雅黑 Light" panose="020B0502040204020203" pitchFamily="34" charset="-122"/>
                <a:ea typeface="微软雅黑 Light" panose="020B0502040204020203" pitchFamily="34" charset="-122"/>
              </a:rPr>
              <a:t>s</a:t>
            </a:r>
            <a:r>
              <a:rPr kumimoji="1" lang="en-US" altLang="zh-CN" sz="2400" baseline="-25000" dirty="0">
                <a:latin typeface="微软雅黑 Light" panose="020B0502040204020203" pitchFamily="34" charset="-122"/>
                <a:ea typeface="微软雅黑 Light" panose="020B0502040204020203" pitchFamily="34" charset="-122"/>
              </a:rPr>
              <a:t>3</a:t>
            </a:r>
            <a:endParaRPr kumimoji="1" lang="en-US" altLang="zh-CN" baseline="-25000" dirty="0">
              <a:latin typeface="微软雅黑 Light" panose="020B0502040204020203" pitchFamily="34" charset="-122"/>
              <a:ea typeface="微软雅黑 Light" panose="020B0502040204020203" pitchFamily="34" charset="-122"/>
            </a:endParaRPr>
          </a:p>
        </p:txBody>
      </p:sp>
      <p:cxnSp>
        <p:nvCxnSpPr>
          <p:cNvPr id="39" name="直线箭头连接符 38"/>
          <p:cNvCxnSpPr>
            <a:stCxn id="27" idx="6"/>
            <a:endCxn id="38" idx="2"/>
          </p:cNvCxnSpPr>
          <p:nvPr/>
        </p:nvCxnSpPr>
        <p:spPr>
          <a:xfrm>
            <a:off x="6100035" y="5604000"/>
            <a:ext cx="1481002" cy="4491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0" name="直线箭头连接符 39"/>
          <p:cNvCxnSpPr>
            <a:stCxn id="26" idx="6"/>
            <a:endCxn id="38" idx="2"/>
          </p:cNvCxnSpPr>
          <p:nvPr/>
        </p:nvCxnSpPr>
        <p:spPr>
          <a:xfrm>
            <a:off x="6100035" y="4310815"/>
            <a:ext cx="1481002" cy="174231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1" name="直线箭头连接符 40"/>
          <p:cNvCxnSpPr>
            <a:stCxn id="38" idx="6"/>
            <a:endCxn id="20" idx="2"/>
          </p:cNvCxnSpPr>
          <p:nvPr/>
        </p:nvCxnSpPr>
        <p:spPr>
          <a:xfrm flipV="1">
            <a:off x="8481037" y="4310815"/>
            <a:ext cx="1145266" cy="174231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3" name="直线箭头连接符 42"/>
          <p:cNvCxnSpPr>
            <a:stCxn id="38" idx="6"/>
            <a:endCxn id="35" idx="2"/>
          </p:cNvCxnSpPr>
          <p:nvPr/>
        </p:nvCxnSpPr>
        <p:spPr>
          <a:xfrm flipV="1">
            <a:off x="8481037" y="5604000"/>
            <a:ext cx="1179521" cy="44912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数据预处理</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467825" y="1711696"/>
            <a:ext cx="11254088" cy="129170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此外，神经网络一般还需要先将数据的取值范围限定到</a:t>
            </a:r>
            <a:r>
              <a:rPr lang="en-US" altLang="zh-CN" dirty="0">
                <a:solidFill>
                  <a:schemeClr val="accent2"/>
                </a:solidFill>
                <a:latin typeface="微软雅黑 Light" panose="020B0502040204020203" pitchFamily="34" charset="-122"/>
                <a:ea typeface="微软雅黑 Light" panose="020B0502040204020203" pitchFamily="34" charset="-122"/>
              </a:rPr>
              <a:t>0</a:t>
            </a:r>
            <a:r>
              <a:rPr lang="zh-CN" altLang="en-US" dirty="0">
                <a:solidFill>
                  <a:schemeClr val="accent2"/>
                </a:solidFill>
                <a:latin typeface="微软雅黑 Light" panose="020B0502040204020203" pitchFamily="34" charset="-122"/>
                <a:ea typeface="微软雅黑 Light" panose="020B0502040204020203" pitchFamily="34" charset="-122"/>
              </a:rPr>
              <a:t>～</a:t>
            </a:r>
            <a:r>
              <a:rPr lang="en-US" altLang="zh-CN" dirty="0">
                <a:solidFill>
                  <a:schemeClr val="accent2"/>
                </a:solidFill>
                <a:latin typeface="微软雅黑 Light" panose="020B0502040204020203" pitchFamily="34" charset="-122"/>
                <a:ea typeface="微软雅黑 Light" panose="020B0502040204020203" pitchFamily="34" charset="-122"/>
              </a:rPr>
              <a:t>1</a:t>
            </a:r>
            <a:r>
              <a:rPr lang="zh-CN" altLang="en-US" dirty="0">
                <a:solidFill>
                  <a:schemeClr val="accent2"/>
                </a:solidFill>
                <a:latin typeface="微软雅黑 Light" panose="020B0502040204020203" pitchFamily="34" charset="-122"/>
                <a:ea typeface="微软雅黑 Light" panose="020B0502040204020203" pitchFamily="34" charset="-122"/>
              </a:rPr>
              <a:t>或</a:t>
            </a:r>
            <a:r>
              <a:rPr lang="en-US" altLang="zh-CN" dirty="0">
                <a:solidFill>
                  <a:schemeClr val="accent2"/>
                </a:solidFill>
                <a:latin typeface="微软雅黑 Light" panose="020B0502040204020203" pitchFamily="34" charset="-122"/>
                <a:ea typeface="微软雅黑 Light" panose="020B0502040204020203" pitchFamily="34" charset="-122"/>
              </a:rPr>
              <a:t>-1</a:t>
            </a:r>
            <a:r>
              <a:rPr lang="zh-CN" altLang="en-US" dirty="0">
                <a:solidFill>
                  <a:schemeClr val="accent2"/>
                </a:solidFill>
                <a:latin typeface="微软雅黑 Light" panose="020B0502040204020203" pitchFamily="34" charset="-122"/>
                <a:ea typeface="微软雅黑 Light" panose="020B0502040204020203" pitchFamily="34" charset="-122"/>
              </a:rPr>
              <a:t>～</a:t>
            </a:r>
            <a:r>
              <a:rPr lang="en-US" altLang="zh-CN" dirty="0">
                <a:solidFill>
                  <a:schemeClr val="accent2"/>
                </a:solidFill>
                <a:latin typeface="微软雅黑 Light" panose="020B0502040204020203" pitchFamily="34" charset="-122"/>
                <a:ea typeface="微软雅黑 Light" panose="020B0502040204020203" pitchFamily="34" charset="-122"/>
              </a:rPr>
              <a:t>1</a:t>
            </a:r>
            <a:r>
              <a:rPr lang="zh-CN" altLang="en-US" dirty="0">
                <a:solidFill>
                  <a:schemeClr val="accent2"/>
                </a:solidFill>
                <a:latin typeface="微软雅黑 Light" panose="020B0502040204020203" pitchFamily="34" charset="-122"/>
                <a:ea typeface="微软雅黑 Light" panose="020B0502040204020203" pitchFamily="34" charset="-122"/>
              </a:rPr>
              <a:t>的小数</a:t>
            </a:r>
            <a:r>
              <a:rPr lang="zh-CN" altLang="en-US" dirty="0">
                <a:latin typeface="微软雅黑 Light" panose="020B0502040204020203" pitchFamily="34" charset="-122"/>
                <a:ea typeface="微软雅黑 Light" panose="020B0502040204020203" pitchFamily="34" charset="-122"/>
              </a:rPr>
              <a:t>（称为“</a:t>
            </a:r>
            <a:r>
              <a:rPr lang="zh-CN" altLang="en-US" dirty="0">
                <a:solidFill>
                  <a:schemeClr val="accent2"/>
                </a:solidFill>
                <a:latin typeface="微软雅黑 Light" panose="020B0502040204020203" pitchFamily="34" charset="-122"/>
                <a:ea typeface="微软雅黑 Light" panose="020B0502040204020203" pitchFamily="34" charset="-122"/>
              </a:rPr>
              <a:t>归一化</a:t>
            </a:r>
            <a:r>
              <a:rPr lang="zh-CN" altLang="en-US" dirty="0">
                <a:latin typeface="微软雅黑 Light" panose="020B0502040204020203" pitchFamily="34" charset="-122"/>
                <a:ea typeface="微软雅黑 Light" panose="020B0502040204020203" pitchFamily="34" charset="-122"/>
              </a:rPr>
              <a:t>”），以便更好地运用预设的随机参数和激活函数训练。</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我们可以用</a:t>
            </a:r>
            <a:r>
              <a:rPr lang="en-US" altLang="zh-CN" dirty="0" err="1">
                <a:latin typeface="微软雅黑 Light" panose="020B0502040204020203" pitchFamily="34" charset="-122"/>
                <a:ea typeface="微软雅黑 Light" panose="020B0502040204020203" pitchFamily="34" charset="-122"/>
              </a:rPr>
              <a:t>Keras</a:t>
            </a:r>
            <a:r>
              <a:rPr lang="zh-CN" altLang="en-US" dirty="0">
                <a:latin typeface="微软雅黑 Light" panose="020B0502040204020203" pitchFamily="34" charset="-122"/>
                <a:ea typeface="微软雅黑 Light" panose="020B0502040204020203" pitchFamily="34" charset="-122"/>
              </a:rPr>
              <a:t>构建全连接神经网络结构，在接收输入数据后，首先完成数据的归一化和平整化操作。</a:t>
            </a:r>
            <a:endParaRPr lang="zh-CN" altLang="en-US" dirty="0">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759353" y="3583686"/>
            <a:ext cx="10063322" cy="1754326"/>
          </a:xfrm>
          <a:prstGeom prst="rect">
            <a:avLst/>
          </a:prstGeom>
          <a:solidFill>
            <a:schemeClr val="bg1"/>
          </a:solidFill>
          <a:ln>
            <a:solidFill>
              <a:schemeClr val="tx1"/>
            </a:solidFill>
          </a:ln>
        </p:spPr>
        <p:txBody>
          <a:bodyPr wrap="square">
            <a:spAutoFit/>
          </a:bodyPr>
          <a:lstStyle/>
          <a:p>
            <a:r>
              <a:rPr lang="en-US"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搭建全连接神经网络模型</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a:latin typeface="Consolas" panose="020B0609020204030204" pitchFamily="49" charset="0"/>
                <a:cs typeface="Consolas" panose="020B0609020204030204" pitchFamily="49" charset="0"/>
              </a:rPr>
              <a:t>model = Sequential()</a:t>
            </a:r>
            <a:br>
              <a:rPr lang="en-GB" altLang="zh-CN" dirty="0">
                <a:latin typeface="Consolas" panose="020B0609020204030204" pitchFamily="49" charset="0"/>
                <a:cs typeface="Consolas" panose="020B0609020204030204" pitchFamily="49" charset="0"/>
              </a:rPr>
            </a:b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添加输入层，用于接收输入数据；添加缩放层和展平层，对数据进行预处理</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(Input(</a:t>
            </a:r>
            <a:r>
              <a:rPr lang="en-GB" altLang="zh-CN" dirty="0">
                <a:solidFill>
                  <a:srgbClr val="000000"/>
                </a:solidFill>
                <a:effectLst/>
                <a:latin typeface="Consolas" panose="020B0609020204030204" pitchFamily="49" charset="0"/>
                <a:cs typeface="Consolas" panose="020B0609020204030204" pitchFamily="49" charset="0"/>
              </a:rPr>
              <a:t>shape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28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28</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输入层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(Rescaling(</a:t>
            </a:r>
            <a:r>
              <a:rPr lang="en-GB" altLang="zh-CN" dirty="0">
                <a:solidFill>
                  <a:srgbClr val="000000"/>
                </a:solidFill>
                <a:effectLst/>
                <a:latin typeface="Consolas" panose="020B0609020204030204" pitchFamily="49" charset="0"/>
                <a:cs typeface="Consolas" panose="020B0609020204030204" pitchFamily="49" charset="0"/>
              </a:rPr>
              <a:t>1.0 </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255.0</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Rescaling</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层，将像素值缩放到</a:t>
            </a:r>
            <a:r>
              <a:rPr lang="en-US" altLang="zh-CN" dirty="0">
                <a:solidFill>
                  <a:srgbClr val="DD0000"/>
                </a:solidFill>
                <a:effectLst/>
                <a:latin typeface="Consolas" panose="020B0609020204030204" pitchFamily="49" charset="0"/>
                <a:cs typeface="Consolas" panose="020B0609020204030204" pitchFamily="49" charset="0"/>
              </a:rPr>
              <a:t>0-1</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之间</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(Flatten())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展平层，将</a:t>
            </a:r>
            <a:r>
              <a:rPr lang="en-US" altLang="zh-CN" dirty="0">
                <a:solidFill>
                  <a:srgbClr val="DD0000"/>
                </a:solidFill>
                <a:effectLst/>
                <a:latin typeface="Consolas" panose="020B0609020204030204" pitchFamily="49" charset="0"/>
                <a:cs typeface="Consolas" panose="020B0609020204030204" pitchFamily="49" charset="0"/>
              </a:rPr>
              <a:t>28</a:t>
            </a:r>
            <a:r>
              <a:rPr lang="en-GB" altLang="zh-CN" dirty="0">
                <a:solidFill>
                  <a:srgbClr val="DD0000"/>
                </a:solidFill>
                <a:effectLst/>
                <a:latin typeface="Consolas" panose="020B0609020204030204" pitchFamily="49" charset="0"/>
                <a:cs typeface="Consolas" panose="020B0609020204030204" pitchFamily="49" charset="0"/>
              </a:rPr>
              <a:t>x28</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的图像展开为</a:t>
            </a:r>
            <a:r>
              <a:rPr lang="en-US" altLang="zh-CN" dirty="0">
                <a:solidFill>
                  <a:srgbClr val="DD0000"/>
                </a:solidFill>
                <a:effectLst/>
                <a:latin typeface="Consolas" panose="020B0609020204030204" pitchFamily="49" charset="0"/>
                <a:cs typeface="Consolas" panose="020B0609020204030204" pitchFamily="49" charset="0"/>
              </a:rPr>
              <a:t>784</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个输入节点</a:t>
            </a:r>
            <a:endParaRPr lang="zh-CN" altLang="en-US" dirty="0">
              <a:latin typeface="Consolas" panose="020B0609020204030204" pitchFamily="49" charset="0"/>
              <a:cs typeface="Consolas" panose="020B0609020204030204" pitchFamily="49" charset="0"/>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模型结构搭建</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467825" y="1595168"/>
            <a:ext cx="11583148" cy="129170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接着，我们可以搭建一个简单的全连接神经网络结构，包含</a:t>
            </a:r>
            <a:r>
              <a:rPr lang="en-US" altLang="zh-CN" dirty="0">
                <a:latin typeface="微软雅黑 Light" panose="020B0502040204020203" pitchFamily="34" charset="-122"/>
                <a:ea typeface="微软雅黑 Light" panose="020B0502040204020203" pitchFamily="34" charset="-122"/>
              </a:rPr>
              <a:t>2</a:t>
            </a:r>
            <a:r>
              <a:rPr lang="zh-CN" altLang="en-US" dirty="0">
                <a:latin typeface="微软雅黑 Light" panose="020B0502040204020203" pitchFamily="34" charset="-122"/>
                <a:ea typeface="微软雅黑 Light" panose="020B0502040204020203" pitchFamily="34" charset="-122"/>
              </a:rPr>
              <a:t>个中间层，依次有</a:t>
            </a:r>
            <a:r>
              <a:rPr lang="en-US" altLang="zh-CN" dirty="0">
                <a:latin typeface="微软雅黑 Light" panose="020B0502040204020203" pitchFamily="34" charset="-122"/>
                <a:ea typeface="微软雅黑 Light" panose="020B0502040204020203" pitchFamily="34" charset="-122"/>
              </a:rPr>
              <a:t>16</a:t>
            </a:r>
            <a:r>
              <a:rPr lang="zh-CN" altLang="en-US" dirty="0">
                <a:latin typeface="微软雅黑 Light" panose="020B0502040204020203" pitchFamily="34" charset="-122"/>
                <a:ea typeface="微软雅黑 Light" panose="020B0502040204020203" pitchFamily="34" charset="-122"/>
              </a:rPr>
              <a:t>个和</a:t>
            </a:r>
            <a:r>
              <a:rPr lang="en-US" altLang="zh-CN" dirty="0">
                <a:latin typeface="微软雅黑 Light" panose="020B0502040204020203" pitchFamily="34" charset="-122"/>
                <a:ea typeface="微软雅黑 Light" panose="020B0502040204020203" pitchFamily="34" charset="-122"/>
              </a:rPr>
              <a:t>8</a:t>
            </a:r>
            <a:r>
              <a:rPr lang="zh-CN" altLang="en-US" dirty="0">
                <a:latin typeface="微软雅黑 Light" panose="020B0502040204020203" pitchFamily="34" charset="-122"/>
                <a:ea typeface="微软雅黑 Light" panose="020B0502040204020203" pitchFamily="34" charset="-122"/>
              </a:rPr>
              <a:t>个神经元。</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输出时，与上节课不同的是，本课的输出数据有</a:t>
            </a:r>
            <a:r>
              <a:rPr lang="en-US" altLang="zh-CN" dirty="0">
                <a:latin typeface="微软雅黑 Light" panose="020B0502040204020203" pitchFamily="34" charset="-122"/>
                <a:ea typeface="微软雅黑 Light" panose="020B0502040204020203" pitchFamily="34" charset="-122"/>
              </a:rPr>
              <a:t>10</a:t>
            </a:r>
            <a:r>
              <a:rPr lang="zh-CN" altLang="en-US" dirty="0">
                <a:latin typeface="微软雅黑 Light" panose="020B0502040204020203" pitchFamily="34" charset="-122"/>
                <a:ea typeface="微软雅黑 Light" panose="020B0502040204020203" pitchFamily="34" charset="-122"/>
              </a:rPr>
              <a:t>个类别，因此输出层有</a:t>
            </a:r>
            <a:r>
              <a:rPr lang="en-US" altLang="zh-CN" dirty="0">
                <a:latin typeface="微软雅黑 Light" panose="020B0502040204020203" pitchFamily="34" charset="-122"/>
                <a:ea typeface="微软雅黑 Light" panose="020B0502040204020203" pitchFamily="34" charset="-122"/>
              </a:rPr>
              <a:t>10</a:t>
            </a:r>
            <a:r>
              <a:rPr lang="zh-CN" altLang="en-US" dirty="0">
                <a:latin typeface="微软雅黑 Light" panose="020B0502040204020203" pitchFamily="34" charset="-122"/>
                <a:ea typeface="微软雅黑 Light" panose="020B0502040204020203" pitchFamily="34" charset="-122"/>
              </a:rPr>
              <a:t>个神经元，在多分类问题的输出层，激活函数通常使用</a:t>
            </a:r>
            <a:r>
              <a:rPr lang="en-US" altLang="zh-CN" dirty="0" err="1">
                <a:latin typeface="微软雅黑 Light" panose="020B0502040204020203" pitchFamily="34" charset="-122"/>
                <a:ea typeface="微软雅黑 Light" panose="020B0502040204020203" pitchFamily="34" charset="-122"/>
              </a:rPr>
              <a:t>softmax</a:t>
            </a:r>
            <a:r>
              <a:rPr lang="zh-CN" altLang="en-US" dirty="0">
                <a:latin typeface="微软雅黑 Light" panose="020B0502040204020203" pitchFamily="34" charset="-122"/>
                <a:ea typeface="微软雅黑 Light" panose="020B0502040204020203" pitchFamily="34" charset="-122"/>
              </a:rPr>
              <a:t>。</a:t>
            </a:r>
            <a:endParaRPr lang="zh-CN" altLang="en-US"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742889" y="3248328"/>
            <a:ext cx="10595584" cy="2308324"/>
          </a:xfrm>
          <a:prstGeom prst="rect">
            <a:avLst/>
          </a:prstGeom>
          <a:solidFill>
            <a:schemeClr val="bg1"/>
          </a:solidFill>
          <a:ln>
            <a:solidFill>
              <a:schemeClr val="tx1"/>
            </a:solidFill>
          </a:ln>
        </p:spPr>
        <p:txBody>
          <a:bodyPr wrap="square">
            <a:spAutoFit/>
          </a:bodyPr>
          <a:lstStyle/>
          <a:p>
            <a:r>
              <a:rPr lang="en-US"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添加第一隐藏层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GB" altLang="zh-CN" dirty="0">
                <a:solidFill>
                  <a:srgbClr val="000000"/>
                </a:solidFill>
                <a:effectLst/>
                <a:latin typeface="Consolas" panose="020B0609020204030204" pitchFamily="49" charset="0"/>
                <a:cs typeface="Consolas" panose="020B0609020204030204" pitchFamily="49" charset="0"/>
              </a:rPr>
              <a:t>16</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relu</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第一隐藏层，有</a:t>
            </a:r>
            <a:r>
              <a:rPr lang="en-US" altLang="zh-CN" dirty="0">
                <a:solidFill>
                  <a:srgbClr val="DD0000"/>
                </a:solidFill>
                <a:effectLst/>
                <a:latin typeface="Consolas" panose="020B0609020204030204" pitchFamily="49" charset="0"/>
                <a:cs typeface="Consolas" panose="020B0609020204030204" pitchFamily="49" charset="0"/>
              </a:rPr>
              <a:t>16</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个神经元，激活函数为</a:t>
            </a:r>
            <a:r>
              <a:rPr lang="en-GB" altLang="zh-CN" dirty="0" err="1">
                <a:solidFill>
                  <a:srgbClr val="DD0000"/>
                </a:solidFill>
                <a:effectLst/>
                <a:latin typeface="Consolas" panose="020B0609020204030204" pitchFamily="49" charset="0"/>
                <a:cs typeface="Consolas" panose="020B0609020204030204" pitchFamily="49" charset="0"/>
              </a:rPr>
              <a:t>ReLU</a:t>
            </a:r>
            <a:br>
              <a:rPr lang="en-GB" altLang="zh-CN" dirty="0">
                <a:solidFill>
                  <a:srgbClr val="DD0000"/>
                </a:solidFill>
                <a:effectLst/>
                <a:latin typeface="Consolas" panose="020B0609020204030204" pitchFamily="49" charset="0"/>
                <a:cs typeface="Consolas" panose="020B0609020204030204" pitchFamily="49" charset="0"/>
              </a:rPr>
            </a:br>
            <a:br>
              <a:rPr lang="en-GB" altLang="zh-CN" dirty="0">
                <a:solidFill>
                  <a:srgbClr val="DD0000"/>
                </a:solidFill>
                <a:effectLst/>
                <a:latin typeface="Consolas" panose="020B0609020204030204" pitchFamily="49" charset="0"/>
                <a:cs typeface="Consolas" panose="020B0609020204030204" pitchFamily="49" charset="0"/>
              </a:rPr>
            </a:b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添加第二隐藏层</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GB" altLang="zh-CN" dirty="0">
                <a:solidFill>
                  <a:srgbClr val="000000"/>
                </a:solidFill>
                <a:effectLst/>
                <a:latin typeface="Consolas" panose="020B0609020204030204" pitchFamily="49" charset="0"/>
                <a:cs typeface="Consolas" panose="020B0609020204030204" pitchFamily="49" charset="0"/>
              </a:rPr>
              <a:t>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relu</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第二隐藏层，有</a:t>
            </a:r>
            <a:r>
              <a:rPr lang="en-US" altLang="zh-CN" dirty="0">
                <a:solidFill>
                  <a:srgbClr val="DD0000"/>
                </a:solidFill>
                <a:effectLst/>
                <a:latin typeface="Consolas" panose="020B0609020204030204" pitchFamily="49" charset="0"/>
                <a:cs typeface="Consolas" panose="020B0609020204030204" pitchFamily="49" charset="0"/>
              </a:rPr>
              <a:t>8</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个神经元</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US"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添加输出层（用于</a:t>
            </a:r>
            <a:r>
              <a:rPr lang="en-US" altLang="zh-CN" dirty="0">
                <a:solidFill>
                  <a:srgbClr val="DD0000"/>
                </a:solidFill>
                <a:effectLst/>
                <a:latin typeface="Consolas" panose="020B0609020204030204" pitchFamily="49" charset="0"/>
                <a:cs typeface="Consolas" panose="020B0609020204030204" pitchFamily="49" charset="0"/>
              </a:rPr>
              <a:t>10</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分类问题，激活函数使用</a:t>
            </a:r>
            <a:r>
              <a:rPr lang="en-GB" altLang="zh-CN" dirty="0" err="1">
                <a:solidFill>
                  <a:srgbClr val="DD0000"/>
                </a:solidFill>
                <a:effectLst/>
                <a:latin typeface="Consolas" panose="020B0609020204030204" pitchFamily="49" charset="0"/>
                <a:cs typeface="Consolas" panose="020B0609020204030204" pitchFamily="49" charset="0"/>
              </a:rPr>
              <a:t>Softmax</a:t>
            </a:r>
            <a:r>
              <a:rPr lang="zh-CN" altLang="en-GB"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a:t>
            </a:r>
            <a:br>
              <a:rPr lang="zh-CN" altLang="en-GB"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GB" altLang="zh-CN" dirty="0">
                <a:solidFill>
                  <a:srgbClr val="000000"/>
                </a:solidFill>
                <a:effectLst/>
                <a:latin typeface="Consolas" panose="020B0609020204030204" pitchFamily="49" charset="0"/>
                <a:cs typeface="Consolas" panose="020B0609020204030204" pitchFamily="49" charset="0"/>
              </a:rPr>
              <a:t>10</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softmax</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输出层</a:t>
            </a:r>
            <a:endParaRPr lang="zh-CN" altLang="en-US" dirty="0">
              <a:latin typeface="Consolas" panose="020B0609020204030204" pitchFamily="49" charset="0"/>
              <a:cs typeface="Consolas" panose="020B0609020204030204" pitchFamily="49" charset="0"/>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配置与训练模型</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467825" y="1595168"/>
            <a:ext cx="11583148" cy="129170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最后，对模型训练进行配置和参数设置。</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在多分类问题中，如果输出的标签值是</a:t>
            </a:r>
            <a:r>
              <a:rPr lang="en-US" altLang="zh-CN" dirty="0">
                <a:latin typeface="微软雅黑 Light" panose="020B0502040204020203" pitchFamily="34" charset="-122"/>
                <a:ea typeface="微软雅黑 Light" panose="020B0502040204020203" pitchFamily="34" charset="-122"/>
              </a:rPr>
              <a:t>0</a:t>
            </a: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1</a:t>
            </a: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2</a:t>
            </a: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3</a:t>
            </a: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这样的整数值，一般使用损失函数</a:t>
            </a:r>
            <a:r>
              <a:rPr lang="en-US" altLang="zh-CN" dirty="0" err="1">
                <a:latin typeface="微软雅黑 Light" panose="020B0502040204020203" pitchFamily="34" charset="-122"/>
                <a:ea typeface="微软雅黑 Light" panose="020B0502040204020203" pitchFamily="34" charset="-122"/>
              </a:rPr>
              <a:t>sparse_categorical_crossentropy</a:t>
            </a:r>
            <a:r>
              <a:rPr lang="zh-CN" altLang="en-US" dirty="0">
                <a:latin typeface="微软雅黑 Light" panose="020B0502040204020203" pitchFamily="34" charset="-122"/>
                <a:ea typeface="微软雅黑 Light" panose="020B0502040204020203" pitchFamily="34" charset="-122"/>
              </a:rPr>
              <a:t>计算损失值。</a:t>
            </a:r>
            <a:endParaRPr lang="en-US" altLang="zh-CN" dirty="0">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149211" y="3768625"/>
            <a:ext cx="11782940" cy="1477328"/>
          </a:xfrm>
          <a:prstGeom prst="rect">
            <a:avLst/>
          </a:prstGeom>
          <a:solidFill>
            <a:schemeClr val="bg1"/>
          </a:solidFill>
          <a:ln>
            <a:solidFill>
              <a:schemeClr val="tx1"/>
            </a:solidFill>
          </a:ln>
        </p:spPr>
        <p:txBody>
          <a:bodyPr wrap="square">
            <a:spAutoFit/>
          </a:bodyPr>
          <a:lstStyle/>
          <a:p>
            <a:r>
              <a:rPr lang="en-US"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配置模型，设置优化器、损失函数和评估指标</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model.compile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optimizer</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adam</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loss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sparse_categorical_crossentropy</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metrics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'accuracy'</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solidFill>
                  <a:srgbClr val="DD0000"/>
                </a:solidFill>
                <a:effectLst/>
                <a:latin typeface="Consolas" panose="020B0609020204030204" pitchFamily="49" charset="0"/>
                <a:cs typeface="Consolas" panose="020B0609020204030204" pitchFamily="49" charset="0"/>
              </a:rPr>
              <a:t># </a:t>
            </a:r>
            <a: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t>训练模型，设定训练时间、批次大小</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model.fit</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train_images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train_labels</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epochs</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10</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batch_size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32</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458185" y="2242312"/>
            <a:ext cx="11583148" cy="583493"/>
          </a:xfrm>
          <a:prstGeom prst="rect">
            <a:avLst/>
          </a:prstGeom>
          <a:noFill/>
        </p:spPr>
        <p:txBody>
          <a:bodyPr wrap="square" rtlCol="0">
            <a:spAutoFit/>
          </a:bodyPr>
          <a:lstStyle/>
          <a:p>
            <a:pPr>
              <a:lnSpc>
                <a:spcPct val="150000"/>
              </a:lnSpc>
            </a:pPr>
            <a:r>
              <a:rPr lang="zh-CN" altLang="en-US" sz="2400" dirty="0">
                <a:latin typeface="微软雅黑 Light" panose="020B0502040204020203" pitchFamily="34" charset="-122"/>
                <a:ea typeface="微软雅黑 Light" panose="020B0502040204020203" pitchFamily="34" charset="-122"/>
              </a:rPr>
              <a:t>按照程序预设训练模型并观察训练结果，训练结束后用测试数据验证。</a:t>
            </a:r>
            <a:endParaRPr lang="en-US" altLang="zh-CN" sz="2400"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594661" y="3592781"/>
            <a:ext cx="8808645" cy="878830"/>
          </a:xfrm>
          <a:prstGeom prst="rect">
            <a:avLst/>
          </a:prstGeom>
          <a:solidFill>
            <a:schemeClr val="bg1"/>
          </a:solidFill>
          <a:ln>
            <a:solidFill>
              <a:schemeClr val="tx1"/>
            </a:solidFill>
          </a:ln>
        </p:spPr>
        <p:txBody>
          <a:bodyPr wrap="square">
            <a:spAutoFit/>
          </a:bodyPr>
          <a:lstStyle/>
          <a:p>
            <a:pPr>
              <a:lnSpc>
                <a:spcPct val="150000"/>
              </a:lnSpc>
            </a:pPr>
            <a:r>
              <a:rPr lang="en-GB" altLang="zh-CN" dirty="0" err="1">
                <a:latin typeface="Consolas" panose="020B0609020204030204" pitchFamily="49" charset="0"/>
                <a:cs typeface="Consolas" panose="020B0609020204030204" pitchFamily="49" charset="0"/>
              </a:rPr>
              <a:t>test_loss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test_accuracy</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model.evaluate</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test_images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test_labels</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r>
              <a:rPr lang="en-GB" altLang="zh-CN" dirty="0">
                <a:solidFill>
                  <a:srgbClr val="900090"/>
                </a:solidFill>
                <a:effectLst/>
                <a:latin typeface="Consolas" panose="020B0609020204030204" pitchFamily="49" charset="0"/>
                <a:cs typeface="Consolas" panose="020B0609020204030204" pitchFamily="49" charset="0"/>
              </a:rPr>
              <a:t>print</a:t>
            </a:r>
            <a:r>
              <a:rPr lang="en-GB" altLang="zh-CN" dirty="0">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f"Test</a:t>
            </a:r>
            <a:r>
              <a:rPr lang="en-GB" altLang="zh-CN" dirty="0">
                <a:solidFill>
                  <a:srgbClr val="00AA00"/>
                </a:solidFill>
                <a:effectLst/>
                <a:latin typeface="Consolas" panose="020B0609020204030204" pitchFamily="49" charset="0"/>
                <a:cs typeface="Consolas" panose="020B0609020204030204" pitchFamily="49" charset="0"/>
              </a:rPr>
              <a:t> Accuracy: {</a:t>
            </a:r>
            <a:r>
              <a:rPr lang="en-GB" altLang="zh-CN" dirty="0">
                <a:latin typeface="Consolas" panose="020B0609020204030204" pitchFamily="49" charset="0"/>
                <a:cs typeface="Consolas" panose="020B0609020204030204" pitchFamily="49" charset="0"/>
              </a:rPr>
              <a:t>test_accuracy</a:t>
            </a:r>
            <a:r>
              <a:rPr lang="en-GB" altLang="zh-CN" dirty="0">
                <a:solidFill>
                  <a:srgbClr val="00AA00"/>
                </a:solidFill>
                <a:effectLst/>
                <a:latin typeface="Consolas" panose="020B0609020204030204" pitchFamily="49" charset="0"/>
                <a:cs typeface="Consolas" panose="020B0609020204030204" pitchFamily="49" charset="0"/>
              </a:rPr>
              <a:t>:.2f}"</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454074" y="1509494"/>
            <a:ext cx="11583148" cy="963277"/>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在</a:t>
            </a:r>
            <a:r>
              <a:rPr lang="en-US" altLang="zh-CN" sz="2000" dirty="0">
                <a:latin typeface="微软雅黑 Light" panose="020B0502040204020203" pitchFamily="34" charset="-122"/>
                <a:ea typeface="微软雅黑 Light" panose="020B0502040204020203" pitchFamily="34" charset="-122"/>
              </a:rPr>
              <a:t>10</a:t>
            </a:r>
            <a:r>
              <a:rPr lang="zh-CN" altLang="en-US" sz="2000" dirty="0">
                <a:latin typeface="微软雅黑 Light" panose="020B0502040204020203" pitchFamily="34" charset="-122"/>
                <a:ea typeface="微软雅黑 Light" panose="020B0502040204020203" pitchFamily="34" charset="-122"/>
              </a:rPr>
              <a:t>个</a:t>
            </a:r>
            <a:r>
              <a:rPr lang="en-US" altLang="zh-CN" sz="2000" dirty="0">
                <a:latin typeface="微软雅黑 Light" panose="020B0502040204020203" pitchFamily="34" charset="-122"/>
                <a:ea typeface="微软雅黑 Light" panose="020B0502040204020203" pitchFamily="34" charset="-122"/>
              </a:rPr>
              <a:t>epoch</a:t>
            </a:r>
            <a:r>
              <a:rPr lang="zh-CN" altLang="en-US" sz="2000" dirty="0">
                <a:latin typeface="微软雅黑 Light" panose="020B0502040204020203" pitchFamily="34" charset="-122"/>
                <a:ea typeface="微软雅黑 Light" panose="020B0502040204020203" pitchFamily="34" charset="-122"/>
              </a:rPr>
              <a:t>的训练后，模型在这个问题上达到了大约</a:t>
            </a:r>
            <a:r>
              <a:rPr lang="en-US" altLang="zh-CN" sz="2000" dirty="0">
                <a:latin typeface="微软雅黑 Light" panose="020B0502040204020203" pitchFamily="34" charset="-122"/>
                <a:ea typeface="微软雅黑 Light" panose="020B0502040204020203" pitchFamily="34" charset="-122"/>
              </a:rPr>
              <a:t>95%</a:t>
            </a:r>
            <a:r>
              <a:rPr lang="zh-CN" altLang="en-US" sz="2000" dirty="0">
                <a:latin typeface="微软雅黑 Light" panose="020B0502040204020203" pitchFamily="34" charset="-122"/>
                <a:ea typeface="微软雅黑 Light" panose="020B0502040204020203" pitchFamily="34" charset="-122"/>
              </a:rPr>
              <a:t>的准确率，且有着较好的泛化能力。</a:t>
            </a:r>
            <a:endParaRPr lang="en-US" altLang="zh-CN" sz="2000" dirty="0">
              <a:latin typeface="微软雅黑 Light" panose="020B0502040204020203" pitchFamily="34" charset="-122"/>
              <a:ea typeface="微软雅黑 Light" panose="020B0502040204020203" pitchFamily="34" charset="-122"/>
            </a:endParaRPr>
          </a:p>
          <a:p>
            <a:pPr marL="342900" indent="-342900">
              <a:lnSpc>
                <a:spcPct val="15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观察下面的图表，随着训练进行，损失值持续下降、准确率持续提升。</a:t>
            </a:r>
            <a:endParaRPr lang="en-US" altLang="zh-CN" sz="2000" dirty="0">
              <a:latin typeface="微软雅黑 Light" panose="020B0502040204020203" pitchFamily="34" charset="-122"/>
              <a:ea typeface="微软雅黑 Light" panose="020B0502040204020203" pitchFamily="34" charset="-122"/>
            </a:endParaRPr>
          </a:p>
        </p:txBody>
      </p:sp>
      <p:pic>
        <p:nvPicPr>
          <p:cNvPr id="2" name="图片 1"/>
          <p:cNvPicPr>
            <a:picLocks noChangeAspect="1"/>
          </p:cNvPicPr>
          <p:nvPr/>
        </p:nvPicPr>
        <p:blipFill>
          <a:blip r:embed="rId1"/>
          <a:stretch>
            <a:fillRect/>
          </a:stretch>
        </p:blipFill>
        <p:spPr>
          <a:xfrm>
            <a:off x="1651000" y="2974430"/>
            <a:ext cx="8890000" cy="3175000"/>
          </a:xfrm>
          <a:prstGeom prst="rect">
            <a:avLst/>
          </a:prstGeom>
        </p:spPr>
      </p:pic>
      <p:sp>
        <p:nvSpPr>
          <p:cNvPr id="3" name="矩形 2"/>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3302996" y="1761171"/>
            <a:ext cx="5859808" cy="583493"/>
          </a:xfrm>
          <a:prstGeom prst="rect">
            <a:avLst/>
          </a:prstGeom>
          <a:noFill/>
        </p:spPr>
        <p:txBody>
          <a:bodyPr wrap="square" rtlCol="0">
            <a:spAutoFit/>
          </a:bodyPr>
          <a:lstStyle/>
          <a:p>
            <a:pPr algn="ctr">
              <a:lnSpc>
                <a:spcPct val="150000"/>
              </a:lnSpc>
            </a:pPr>
            <a:r>
              <a:rPr lang="zh-CN" altLang="en-US" sz="2400" dirty="0">
                <a:latin typeface="微软雅黑 Light" panose="020B0502040204020203" pitchFamily="34" charset="-122"/>
                <a:ea typeface="微软雅黑 Light" panose="020B0502040204020203" pitchFamily="34" charset="-122"/>
              </a:rPr>
              <a:t>还能让模型有更好的表现吗？</a:t>
            </a:r>
            <a:endParaRPr lang="en-US" altLang="zh-CN" sz="2400" dirty="0">
              <a:latin typeface="微软雅黑 Light" panose="020B0502040204020203" pitchFamily="34" charset="-122"/>
              <a:ea typeface="微软雅黑 Light" panose="020B0502040204020203" pitchFamily="34" charset="-122"/>
            </a:endParaRPr>
          </a:p>
        </p:txBody>
      </p:sp>
      <p:pic>
        <p:nvPicPr>
          <p:cNvPr id="2" name="图片 1"/>
          <p:cNvPicPr>
            <a:picLocks noChangeAspect="1"/>
          </p:cNvPicPr>
          <p:nvPr/>
        </p:nvPicPr>
        <p:blipFill>
          <a:blip r:embed="rId1"/>
          <a:stretch>
            <a:fillRect/>
          </a:stretch>
        </p:blipFill>
        <p:spPr>
          <a:xfrm>
            <a:off x="1651000" y="2974430"/>
            <a:ext cx="8890000" cy="3175000"/>
          </a:xfrm>
          <a:prstGeom prst="rect">
            <a:avLst/>
          </a:prstGeom>
        </p:spPr>
      </p:pic>
      <p:sp>
        <p:nvSpPr>
          <p:cNvPr id="3" name="矩形 2"/>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课堂导入</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TextBox 12"/>
          <p:cNvSpPr txBox="1"/>
          <p:nvPr/>
        </p:nvSpPr>
        <p:spPr>
          <a:xfrm>
            <a:off x="1542212" y="1541028"/>
            <a:ext cx="8698300" cy="954107"/>
          </a:xfrm>
          <a:prstGeom prst="rect">
            <a:avLst/>
          </a:prstGeom>
          <a:noFill/>
        </p:spPr>
        <p:txBody>
          <a:bodyPr wrap="square" lIns="0" tIns="0" rIns="0" bIns="0" rtlCol="0">
            <a:spAutoFit/>
          </a:bodyPr>
          <a:lstStyle/>
          <a:p>
            <a:r>
              <a:rPr lang="zh-CN" altLang="en-US"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rPr>
              <a:t>说一说：</a:t>
            </a:r>
            <a:endParaRPr lang="en-US" altLang="zh-CN"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endParaRPr lang="en-US" altLang="zh-CN" sz="1400"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r>
              <a:rPr lang="en-US" altLang="zh-CN" sz="2400" dirty="0">
                <a:latin typeface="微软雅黑 Light" panose="020B0502040204020203" pitchFamily="34" charset="-122"/>
                <a:ea typeface="微软雅黑 Light" panose="020B0502040204020203" pitchFamily="34" charset="-122"/>
              </a:rPr>
              <a:t>      </a:t>
            </a:r>
            <a:r>
              <a:rPr kumimoji="1" lang="zh-CN" altLang="en-US" sz="2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 全连接神经网络的连接结构有什么特点？</a:t>
            </a:r>
            <a:endParaRPr kumimoji="1" lang="en-US" altLang="zh-CN" sz="2400" dirty="0">
              <a:latin typeface="微软雅黑 Light" panose="020B0502040204020203" pitchFamily="34" charset="-122"/>
              <a:ea typeface="微软雅黑 Light" panose="020B0502040204020203" pitchFamily="34" charset="-122"/>
              <a:cs typeface="微软雅黑 Light" panose="020B0502040204020203" pitchFamily="34" charset="-122"/>
            </a:endParaRPr>
          </a:p>
        </p:txBody>
      </p:sp>
      <p:sp>
        <p:nvSpPr>
          <p:cNvPr id="12" name="文本框 11"/>
          <p:cNvSpPr txBox="1"/>
          <p:nvPr/>
        </p:nvSpPr>
        <p:spPr>
          <a:xfrm>
            <a:off x="5482836" y="3711169"/>
            <a:ext cx="5543436" cy="1691489"/>
          </a:xfrm>
          <a:prstGeom prst="rect">
            <a:avLst/>
          </a:prstGeom>
          <a:noFill/>
        </p:spPr>
        <p:txBody>
          <a:bodyPr wrap="square" rtlCol="0">
            <a:spAutoFit/>
          </a:bodyPr>
          <a:lstStyle/>
          <a:p>
            <a:pPr>
              <a:lnSpc>
                <a:spcPct val="150000"/>
              </a:lnSpc>
            </a:pPr>
            <a:r>
              <a:rPr lang="zh-CN" altLang="en-US" sz="2400" dirty="0">
                <a:latin typeface="微软雅黑 Light" panose="020B0502040204020203" pitchFamily="34" charset="-122"/>
                <a:ea typeface="微软雅黑 Light" panose="020B0502040204020203" pitchFamily="34" charset="-122"/>
              </a:rPr>
              <a:t>层与层按顺序排列</a:t>
            </a:r>
            <a:endParaRPr lang="en-US" altLang="zh-CN" sz="2400" dirty="0">
              <a:latin typeface="微软雅黑 Light" panose="020B0502040204020203" pitchFamily="34" charset="-122"/>
              <a:ea typeface="微软雅黑 Light" panose="020B0502040204020203" pitchFamily="34" charset="-122"/>
            </a:endParaRPr>
          </a:p>
          <a:p>
            <a:pPr>
              <a:lnSpc>
                <a:spcPct val="150000"/>
              </a:lnSpc>
            </a:pPr>
            <a:r>
              <a:rPr lang="zh-CN" altLang="en-US" sz="2400" dirty="0">
                <a:latin typeface="微软雅黑 Light" panose="020B0502040204020203" pitchFamily="34" charset="-122"/>
                <a:ea typeface="微软雅黑 Light" panose="020B0502040204020203" pitchFamily="34" charset="-122"/>
              </a:rPr>
              <a:t>每一层的每个神经元都和下一层的所有神经元相连</a:t>
            </a:r>
            <a:endParaRPr lang="en-US" altLang="zh-CN" sz="2400" dirty="0">
              <a:latin typeface="微软雅黑 Light" panose="020B0502040204020203" pitchFamily="34" charset="-122"/>
              <a:ea typeface="微软雅黑 Light" panose="020B0502040204020203" pitchFamily="34" charset="-122"/>
            </a:endParaRPr>
          </a:p>
        </p:txBody>
      </p:sp>
      <p:pic>
        <p:nvPicPr>
          <p:cNvPr id="1026" name="Picture 2" descr="Fully Connected Neural Network (FCNN) | Download Scientific Diagram"/>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42212" y="3134514"/>
            <a:ext cx="2857500" cy="284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anim calcmode="lin" valueType="num">
                                      <p:cBhvr>
                                        <p:cTn id="8" dur="250" fill="hold"/>
                                        <p:tgtEl>
                                          <p:spTgt spid="11"/>
                                        </p:tgtEl>
                                        <p:attrNameLst>
                                          <p:attrName>ppt_x</p:attrName>
                                        </p:attrNameLst>
                                      </p:cBhvr>
                                      <p:tavLst>
                                        <p:tav tm="0">
                                          <p:val>
                                            <p:strVal val="#ppt_x"/>
                                          </p:val>
                                        </p:tav>
                                        <p:tav tm="100000">
                                          <p:val>
                                            <p:strVal val="#ppt_x"/>
                                          </p:val>
                                        </p:tav>
                                      </p:tavLst>
                                    </p:anim>
                                    <p:anim calcmode="lin" valueType="num">
                                      <p:cBhvr>
                                        <p:cTn id="9" dur="25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467823" y="1298027"/>
            <a:ext cx="11490264" cy="1886607"/>
          </a:xfrm>
          <a:prstGeom prst="rect">
            <a:avLst/>
          </a:prstGeom>
          <a:noFill/>
        </p:spPr>
        <p:txBody>
          <a:bodyPr wrap="square" rtlCol="0">
            <a:spAutoFit/>
          </a:bodyPr>
          <a:lstStyle/>
          <a:p>
            <a:pPr>
              <a:lnSpc>
                <a:spcPct val="150000"/>
              </a:lnSpc>
            </a:pPr>
            <a:r>
              <a:rPr lang="zh-CN" altLang="en-US" sz="2000" dirty="0">
                <a:latin typeface="微软雅黑 Light" panose="020B0502040204020203" pitchFamily="34" charset="-122"/>
                <a:ea typeface="微软雅黑 Light" panose="020B0502040204020203" pitchFamily="34" charset="-122"/>
              </a:rPr>
              <a:t>在以下三个调整方案中选择其中一个重新开始训练，观察训练效果，与上次训练比较。</a:t>
            </a:r>
            <a:endParaRPr lang="en-US" altLang="zh-CN" sz="2000" dirty="0">
              <a:latin typeface="微软雅黑 Light" panose="020B0502040204020203" pitchFamily="34" charset="-122"/>
              <a:ea typeface="微软雅黑 Light" panose="020B0502040204020203" pitchFamily="34" charset="-122"/>
            </a:endParaRPr>
          </a:p>
          <a:p>
            <a:pPr marL="457200" indent="-457200">
              <a:lnSpc>
                <a:spcPct val="150000"/>
              </a:lnSpc>
              <a:buFont typeface="+mj-lt"/>
              <a:buAutoNum type="arabicPeriod"/>
            </a:pPr>
            <a:r>
              <a:rPr lang="zh-CN" altLang="en-US" sz="2000" dirty="0">
                <a:latin typeface="微软雅黑 Light" panose="020B0502040204020203" pitchFamily="34" charset="-122"/>
                <a:ea typeface="微软雅黑 Light" panose="020B0502040204020203" pitchFamily="34" charset="-122"/>
              </a:rPr>
              <a:t>将隐藏层的神经元数量从</a:t>
            </a:r>
            <a:r>
              <a:rPr lang="en-US" altLang="zh-CN" sz="2000" dirty="0">
                <a:latin typeface="微软雅黑 Light" panose="020B0502040204020203" pitchFamily="34" charset="-122"/>
                <a:ea typeface="微软雅黑 Light" panose="020B0502040204020203" pitchFamily="34" charset="-122"/>
              </a:rPr>
              <a:t>16</a:t>
            </a:r>
            <a:r>
              <a:rPr lang="zh-CN" altLang="en-US" sz="2000" dirty="0">
                <a:latin typeface="微软雅黑 Light" panose="020B0502040204020203" pitchFamily="34" charset="-122"/>
                <a:ea typeface="微软雅黑 Light" panose="020B0502040204020203" pitchFamily="34" charset="-122"/>
              </a:rPr>
              <a:t>和</a:t>
            </a:r>
            <a:r>
              <a:rPr lang="en-US" altLang="zh-CN" sz="2000" dirty="0">
                <a:latin typeface="微软雅黑 Light" panose="020B0502040204020203" pitchFamily="34" charset="-122"/>
                <a:ea typeface="微软雅黑 Light" panose="020B0502040204020203" pitchFamily="34" charset="-122"/>
              </a:rPr>
              <a:t>8</a:t>
            </a:r>
            <a:r>
              <a:rPr lang="zh-CN" altLang="en-US" sz="2000" dirty="0">
                <a:latin typeface="微软雅黑 Light" panose="020B0502040204020203" pitchFamily="34" charset="-122"/>
                <a:ea typeface="微软雅黑 Light" panose="020B0502040204020203" pitchFamily="34" charset="-122"/>
              </a:rPr>
              <a:t>改为</a:t>
            </a:r>
            <a:r>
              <a:rPr lang="en-US" altLang="zh-CN" sz="2000" dirty="0">
                <a:latin typeface="微软雅黑 Light" panose="020B0502040204020203" pitchFamily="34" charset="-122"/>
                <a:ea typeface="微软雅黑 Light" panose="020B0502040204020203" pitchFamily="34" charset="-122"/>
              </a:rPr>
              <a:t>256</a:t>
            </a:r>
            <a:r>
              <a:rPr lang="zh-CN" altLang="en-US" sz="2000" dirty="0">
                <a:latin typeface="微软雅黑 Light" panose="020B0502040204020203" pitchFamily="34" charset="-122"/>
                <a:ea typeface="微软雅黑 Light" panose="020B0502040204020203" pitchFamily="34" charset="-122"/>
              </a:rPr>
              <a:t>和</a:t>
            </a:r>
            <a:r>
              <a:rPr lang="en-US" altLang="zh-CN" sz="2000" dirty="0">
                <a:latin typeface="微软雅黑 Light" panose="020B0502040204020203" pitchFamily="34" charset="-122"/>
                <a:ea typeface="微软雅黑 Light" panose="020B0502040204020203" pitchFamily="34" charset="-122"/>
              </a:rPr>
              <a:t>128</a:t>
            </a:r>
            <a:r>
              <a:rPr lang="zh-CN" altLang="en-US" sz="2000" dirty="0">
                <a:latin typeface="微软雅黑 Light" panose="020B0502040204020203" pitchFamily="34" charset="-122"/>
                <a:ea typeface="微软雅黑 Light" panose="020B0502040204020203" pitchFamily="34" charset="-122"/>
              </a:rPr>
              <a:t>。</a:t>
            </a:r>
            <a:endParaRPr lang="en-US" altLang="zh-CN" sz="2000" dirty="0">
              <a:latin typeface="微软雅黑 Light" panose="020B0502040204020203" pitchFamily="34" charset="-122"/>
              <a:ea typeface="微软雅黑 Light" panose="020B0502040204020203" pitchFamily="34" charset="-122"/>
            </a:endParaRPr>
          </a:p>
          <a:p>
            <a:pPr marL="457200" indent="-457200">
              <a:lnSpc>
                <a:spcPct val="150000"/>
              </a:lnSpc>
              <a:buFont typeface="+mj-lt"/>
              <a:buAutoNum type="arabicPeriod"/>
            </a:pPr>
            <a:r>
              <a:rPr lang="zh-CN" altLang="en-US" sz="2000" dirty="0">
                <a:latin typeface="微软雅黑 Light" panose="020B0502040204020203" pitchFamily="34" charset="-122"/>
                <a:ea typeface="微软雅黑 Light" panose="020B0502040204020203" pitchFamily="34" charset="-122"/>
              </a:rPr>
              <a:t>将训练轮次从</a:t>
            </a:r>
            <a:r>
              <a:rPr lang="en-US" altLang="zh-CN" sz="2000" dirty="0">
                <a:latin typeface="微软雅黑 Light" panose="020B0502040204020203" pitchFamily="34" charset="-122"/>
                <a:ea typeface="微软雅黑 Light" panose="020B0502040204020203" pitchFamily="34" charset="-122"/>
              </a:rPr>
              <a:t>10</a:t>
            </a:r>
            <a:r>
              <a:rPr lang="zh-CN" altLang="en-US" sz="2000" dirty="0">
                <a:latin typeface="微软雅黑 Light" panose="020B0502040204020203" pitchFamily="34" charset="-122"/>
                <a:ea typeface="微软雅黑 Light" panose="020B0502040204020203" pitchFamily="34" charset="-122"/>
              </a:rPr>
              <a:t>轮提升至</a:t>
            </a:r>
            <a:r>
              <a:rPr lang="en-US" altLang="zh-CN" sz="2000" dirty="0">
                <a:latin typeface="微软雅黑 Light" panose="020B0502040204020203" pitchFamily="34" charset="-122"/>
                <a:ea typeface="微软雅黑 Light" panose="020B0502040204020203" pitchFamily="34" charset="-122"/>
              </a:rPr>
              <a:t>30</a:t>
            </a:r>
            <a:r>
              <a:rPr lang="zh-CN" altLang="en-US" sz="2000" dirty="0">
                <a:latin typeface="微软雅黑 Light" panose="020B0502040204020203" pitchFamily="34" charset="-122"/>
                <a:ea typeface="微软雅黑 Light" panose="020B0502040204020203" pitchFamily="34" charset="-122"/>
              </a:rPr>
              <a:t>轮。</a:t>
            </a:r>
            <a:endParaRPr lang="en-US" altLang="zh-CN" sz="2000" dirty="0">
              <a:latin typeface="微软雅黑 Light" panose="020B0502040204020203" pitchFamily="34" charset="-122"/>
              <a:ea typeface="微软雅黑 Light" panose="020B0502040204020203" pitchFamily="34" charset="-122"/>
            </a:endParaRPr>
          </a:p>
          <a:p>
            <a:pPr marL="457200" indent="-457200">
              <a:lnSpc>
                <a:spcPct val="150000"/>
              </a:lnSpc>
              <a:buFont typeface="+mj-lt"/>
              <a:buAutoNum type="arabicPeriod"/>
            </a:pPr>
            <a:r>
              <a:rPr lang="zh-CN" altLang="en-US" sz="2000" dirty="0">
                <a:latin typeface="微软雅黑 Light" panose="020B0502040204020203" pitchFamily="34" charset="-122"/>
                <a:ea typeface="微软雅黑 Light" panose="020B0502040204020203" pitchFamily="34" charset="-122"/>
              </a:rPr>
              <a:t>将批大小从</a:t>
            </a:r>
            <a:r>
              <a:rPr lang="en-US" altLang="zh-CN" sz="2000" dirty="0">
                <a:latin typeface="微软雅黑 Light" panose="020B0502040204020203" pitchFamily="34" charset="-122"/>
                <a:ea typeface="微软雅黑 Light" panose="020B0502040204020203" pitchFamily="34" charset="-122"/>
              </a:rPr>
              <a:t>32</a:t>
            </a:r>
            <a:r>
              <a:rPr lang="zh-CN" altLang="en-US" sz="2000" dirty="0">
                <a:latin typeface="微软雅黑 Light" panose="020B0502040204020203" pitchFamily="34" charset="-122"/>
                <a:ea typeface="微软雅黑 Light" panose="020B0502040204020203" pitchFamily="34" charset="-122"/>
              </a:rPr>
              <a:t>提升至</a:t>
            </a:r>
            <a:r>
              <a:rPr lang="en-US" altLang="zh-CN" sz="2000" dirty="0">
                <a:latin typeface="微软雅黑 Light" panose="020B0502040204020203" pitchFamily="34" charset="-122"/>
                <a:ea typeface="微软雅黑 Light" panose="020B0502040204020203" pitchFamily="34" charset="-122"/>
              </a:rPr>
              <a:t>128</a:t>
            </a:r>
            <a:r>
              <a:rPr lang="zh-CN" altLang="en-US" sz="2000" dirty="0">
                <a:latin typeface="微软雅黑 Light" panose="020B0502040204020203" pitchFamily="34" charset="-122"/>
                <a:ea typeface="微软雅黑 Light" panose="020B0502040204020203" pitchFamily="34" charset="-122"/>
              </a:rPr>
              <a:t>。</a:t>
            </a:r>
            <a:endParaRPr lang="en-US" altLang="zh-CN" sz="2000"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233912" y="3393991"/>
            <a:ext cx="11724175" cy="2585323"/>
          </a:xfrm>
          <a:prstGeom prst="rect">
            <a:avLst/>
          </a:prstGeom>
          <a:solidFill>
            <a:schemeClr val="bg1"/>
          </a:solidFill>
          <a:ln>
            <a:solidFill>
              <a:schemeClr val="tx1"/>
            </a:solidFill>
          </a:ln>
        </p:spPr>
        <p:txBody>
          <a:bodyPr wrap="square">
            <a:spAutoFit/>
          </a:bodyPr>
          <a:lstStyle/>
          <a:p>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GB" altLang="zh-CN" dirty="0">
                <a:solidFill>
                  <a:srgbClr val="000000"/>
                </a:solidFill>
                <a:effectLst/>
                <a:latin typeface="Consolas" panose="020B0609020204030204" pitchFamily="49" charset="0"/>
                <a:cs typeface="Consolas" panose="020B0609020204030204" pitchFamily="49" charset="0"/>
              </a:rPr>
              <a:t>16</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relu</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a:t>
            </a:r>
            <a:br>
              <a:rPr lang="en-GB" altLang="zh-CN" dirty="0">
                <a:solidFill>
                  <a:srgbClr val="DD0000"/>
                </a:solidFill>
                <a:effectLst/>
                <a:latin typeface="Consolas" panose="020B0609020204030204" pitchFamily="49" charset="0"/>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GB" altLang="zh-CN" dirty="0">
                <a:solidFill>
                  <a:srgbClr val="000000"/>
                </a:solidFill>
                <a:effectLst/>
                <a:latin typeface="Consolas" panose="020B0609020204030204" pitchFamily="49" charset="0"/>
                <a:cs typeface="Consolas" panose="020B0609020204030204" pitchFamily="49" charset="0"/>
              </a:rPr>
              <a:t>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relu</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GB"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GB" altLang="zh-CN" dirty="0">
                <a:solidFill>
                  <a:srgbClr val="000000"/>
                </a:solidFill>
                <a:effectLst/>
                <a:latin typeface="Consolas" panose="020B0609020204030204" pitchFamily="49" charset="0"/>
                <a:cs typeface="Consolas" panose="020B0609020204030204" pitchFamily="49" charset="0"/>
              </a:rPr>
              <a:t>10</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softmax</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model.compile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optimizer</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adam</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loss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sparse_categorical_crossentropy</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metrics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'accuracy'</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model.fit</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train_images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train_labels</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epochs</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10</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batch_size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32</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
        <p:nvSpPr>
          <p:cNvPr id="4" name="矩形 3"/>
          <p:cNvSpPr/>
          <p:nvPr/>
        </p:nvSpPr>
        <p:spPr>
          <a:xfrm>
            <a:off x="2320119" y="3393991"/>
            <a:ext cx="286603" cy="356296"/>
          </a:xfrm>
          <a:prstGeom prst="rect">
            <a:avLst/>
          </a:prstGeom>
          <a:solidFill>
            <a:schemeClr val="accent1">
              <a:lumMod val="40000"/>
              <a:lumOff val="6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矩形 13"/>
          <p:cNvSpPr/>
          <p:nvPr/>
        </p:nvSpPr>
        <p:spPr>
          <a:xfrm>
            <a:off x="2279175" y="3948180"/>
            <a:ext cx="286603" cy="356296"/>
          </a:xfrm>
          <a:prstGeom prst="rect">
            <a:avLst/>
          </a:prstGeom>
          <a:solidFill>
            <a:schemeClr val="accent1">
              <a:lumMod val="40000"/>
              <a:lumOff val="6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5" name="矩形 14"/>
          <p:cNvSpPr/>
          <p:nvPr/>
        </p:nvSpPr>
        <p:spPr>
          <a:xfrm>
            <a:off x="5952697" y="5604001"/>
            <a:ext cx="286603" cy="356296"/>
          </a:xfrm>
          <a:prstGeom prst="rect">
            <a:avLst/>
          </a:prstGeom>
          <a:solidFill>
            <a:schemeClr val="accent1">
              <a:lumMod val="40000"/>
              <a:lumOff val="6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矩形 15"/>
          <p:cNvSpPr/>
          <p:nvPr/>
        </p:nvSpPr>
        <p:spPr>
          <a:xfrm>
            <a:off x="7842168" y="5604001"/>
            <a:ext cx="286603" cy="356296"/>
          </a:xfrm>
          <a:prstGeom prst="rect">
            <a:avLst/>
          </a:prstGeom>
          <a:solidFill>
            <a:schemeClr val="accent1">
              <a:lumMod val="40000"/>
              <a:lumOff val="6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467825" y="1451884"/>
            <a:ext cx="11490264" cy="963277"/>
          </a:xfrm>
          <a:prstGeom prst="rect">
            <a:avLst/>
          </a:prstGeom>
          <a:noFill/>
        </p:spPr>
        <p:txBody>
          <a:bodyPr wrap="square" rtlCol="0">
            <a:spAutoFit/>
          </a:bodyPr>
          <a:lstStyle/>
          <a:p>
            <a:pPr>
              <a:lnSpc>
                <a:spcPct val="150000"/>
              </a:lnSpc>
            </a:pPr>
            <a:r>
              <a:rPr lang="zh-CN" altLang="en-US" sz="2000" dirty="0">
                <a:latin typeface="微软雅黑 Light" panose="020B0502040204020203" pitchFamily="34" charset="-122"/>
                <a:ea typeface="微软雅黑 Light" panose="020B0502040204020203" pitchFamily="34" charset="-122"/>
              </a:rPr>
              <a:t>修改两个中间层神经元数量的结果：</a:t>
            </a:r>
            <a:endParaRPr lang="en-US" altLang="zh-CN" sz="2000" dirty="0">
              <a:latin typeface="微软雅黑 Light" panose="020B0502040204020203" pitchFamily="34" charset="-122"/>
              <a:ea typeface="微软雅黑 Light" panose="020B0502040204020203" pitchFamily="34" charset="-122"/>
            </a:endParaRPr>
          </a:p>
          <a:p>
            <a:pPr>
              <a:lnSpc>
                <a:spcPct val="150000"/>
              </a:lnSpc>
            </a:pPr>
            <a:r>
              <a:rPr lang="en-US" altLang="zh-CN" sz="2000" dirty="0">
                <a:latin typeface="微软雅黑 Light" panose="020B0502040204020203" pitchFamily="34" charset="-122"/>
                <a:ea typeface="微软雅黑 Light" panose="020B0502040204020203" pitchFamily="34" charset="-122"/>
              </a:rPr>
              <a:t>10</a:t>
            </a:r>
            <a:r>
              <a:rPr lang="zh-CN" altLang="en-US" sz="2000" dirty="0">
                <a:latin typeface="微软雅黑 Light" panose="020B0502040204020203" pitchFamily="34" charset="-122"/>
                <a:ea typeface="微软雅黑 Light" panose="020B0502040204020203" pitchFamily="34" charset="-122"/>
              </a:rPr>
              <a:t>轮训练后，在训练数据上达到</a:t>
            </a:r>
            <a:r>
              <a:rPr lang="en-US" altLang="zh-CN" sz="2000" dirty="0">
                <a:latin typeface="微软雅黑 Light" panose="020B0502040204020203" pitchFamily="34" charset="-122"/>
                <a:ea typeface="微软雅黑 Light" panose="020B0502040204020203" pitchFamily="34" charset="-122"/>
              </a:rPr>
              <a:t>99%</a:t>
            </a:r>
            <a:r>
              <a:rPr lang="zh-CN" altLang="en-US" sz="2000" dirty="0">
                <a:latin typeface="微软雅黑 Light" panose="020B0502040204020203" pitchFamily="34" charset="-122"/>
                <a:ea typeface="微软雅黑 Light" panose="020B0502040204020203" pitchFamily="34" charset="-122"/>
              </a:rPr>
              <a:t>以上的准确率，在测试数据上也达到</a:t>
            </a:r>
            <a:r>
              <a:rPr lang="en-US" altLang="zh-CN" sz="2000" dirty="0">
                <a:latin typeface="微软雅黑 Light" panose="020B0502040204020203" pitchFamily="34" charset="-122"/>
                <a:ea typeface="微软雅黑 Light" panose="020B0502040204020203" pitchFamily="34" charset="-122"/>
              </a:rPr>
              <a:t>98%</a:t>
            </a:r>
            <a:r>
              <a:rPr lang="zh-CN" altLang="en-US" sz="2000" dirty="0">
                <a:latin typeface="微软雅黑 Light" panose="020B0502040204020203" pitchFamily="34" charset="-122"/>
                <a:ea typeface="微软雅黑 Light" panose="020B0502040204020203" pitchFamily="34" charset="-122"/>
              </a:rPr>
              <a:t>左右。</a:t>
            </a:r>
            <a:endParaRPr lang="en-US" altLang="zh-CN" sz="2000" dirty="0">
              <a:latin typeface="微软雅黑 Light" panose="020B0502040204020203" pitchFamily="34" charset="-122"/>
              <a:ea typeface="微软雅黑 Light" panose="020B0502040204020203" pitchFamily="34" charset="-122"/>
            </a:endParaRPr>
          </a:p>
        </p:txBody>
      </p:sp>
      <p:pic>
        <p:nvPicPr>
          <p:cNvPr id="3" name="图片 2"/>
          <p:cNvPicPr>
            <a:picLocks noChangeAspect="1"/>
          </p:cNvPicPr>
          <p:nvPr/>
        </p:nvPicPr>
        <p:blipFill>
          <a:blip r:embed="rId1"/>
          <a:stretch>
            <a:fillRect/>
          </a:stretch>
        </p:blipFill>
        <p:spPr>
          <a:xfrm>
            <a:off x="1651000" y="3081329"/>
            <a:ext cx="8890000" cy="3175000"/>
          </a:xfrm>
          <a:prstGeom prst="rect">
            <a:avLst/>
          </a:prstGeom>
        </p:spPr>
      </p:pic>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467825" y="1451884"/>
            <a:ext cx="11490264" cy="963277"/>
          </a:xfrm>
          <a:prstGeom prst="rect">
            <a:avLst/>
          </a:prstGeom>
          <a:noFill/>
        </p:spPr>
        <p:txBody>
          <a:bodyPr wrap="square" rtlCol="0">
            <a:spAutoFit/>
          </a:bodyPr>
          <a:lstStyle/>
          <a:p>
            <a:pPr>
              <a:lnSpc>
                <a:spcPct val="150000"/>
              </a:lnSpc>
            </a:pPr>
            <a:r>
              <a:rPr lang="zh-CN" altLang="en-US" sz="2000" dirty="0">
                <a:latin typeface="微软雅黑 Light" panose="020B0502040204020203" pitchFamily="34" charset="-122"/>
                <a:ea typeface="微软雅黑 Light" panose="020B0502040204020203" pitchFamily="34" charset="-122"/>
              </a:rPr>
              <a:t>训练轮次提升至</a:t>
            </a:r>
            <a:r>
              <a:rPr lang="en-US" altLang="zh-CN" sz="2000" dirty="0">
                <a:latin typeface="微软雅黑 Light" panose="020B0502040204020203" pitchFamily="34" charset="-122"/>
                <a:ea typeface="微软雅黑 Light" panose="020B0502040204020203" pitchFamily="34" charset="-122"/>
              </a:rPr>
              <a:t>30</a:t>
            </a:r>
            <a:r>
              <a:rPr lang="zh-CN" altLang="en-US" sz="2000" dirty="0">
                <a:latin typeface="微软雅黑 Light" panose="020B0502040204020203" pitchFamily="34" charset="-122"/>
                <a:ea typeface="微软雅黑 Light" panose="020B0502040204020203" pitchFamily="34" charset="-122"/>
              </a:rPr>
              <a:t>轮的结果：</a:t>
            </a:r>
            <a:endParaRPr lang="en-US" altLang="zh-CN" sz="2000" dirty="0">
              <a:latin typeface="微软雅黑 Light" panose="020B0502040204020203" pitchFamily="34" charset="-122"/>
              <a:ea typeface="微软雅黑 Light" panose="020B0502040204020203" pitchFamily="34" charset="-122"/>
            </a:endParaRPr>
          </a:p>
          <a:p>
            <a:pPr>
              <a:lnSpc>
                <a:spcPct val="150000"/>
              </a:lnSpc>
            </a:pPr>
            <a:r>
              <a:rPr lang="zh-CN" altLang="en-US" sz="2000" dirty="0">
                <a:latin typeface="微软雅黑 Light" panose="020B0502040204020203" pitchFamily="34" charset="-122"/>
                <a:ea typeface="微软雅黑 Light" panose="020B0502040204020203" pitchFamily="34" charset="-122"/>
              </a:rPr>
              <a:t>训练过程中损失值继续下降、准确率继续上升，但在测试数据上的表现提升不明显。</a:t>
            </a:r>
            <a:endParaRPr lang="en-US" altLang="zh-CN" sz="2000" dirty="0">
              <a:latin typeface="微软雅黑 Light" panose="020B0502040204020203" pitchFamily="34" charset="-122"/>
              <a:ea typeface="微软雅黑 Light" panose="020B0502040204020203" pitchFamily="34" charset="-122"/>
            </a:endParaRPr>
          </a:p>
        </p:txBody>
      </p:sp>
      <p:pic>
        <p:nvPicPr>
          <p:cNvPr id="2" name="图片 1"/>
          <p:cNvPicPr>
            <a:picLocks noChangeAspect="1"/>
          </p:cNvPicPr>
          <p:nvPr/>
        </p:nvPicPr>
        <p:blipFill>
          <a:blip r:embed="rId1"/>
          <a:stretch>
            <a:fillRect/>
          </a:stretch>
        </p:blipFill>
        <p:spPr>
          <a:xfrm>
            <a:off x="1651000" y="2728395"/>
            <a:ext cx="8890000" cy="3175000"/>
          </a:xfrm>
          <a:prstGeom prst="rect">
            <a:avLst/>
          </a:prstGeom>
        </p:spPr>
      </p:pic>
      <p:sp>
        <p:nvSpPr>
          <p:cNvPr id="3" name="矩形 2"/>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467825" y="1451884"/>
            <a:ext cx="11490264" cy="963277"/>
          </a:xfrm>
          <a:prstGeom prst="rect">
            <a:avLst/>
          </a:prstGeom>
          <a:noFill/>
        </p:spPr>
        <p:txBody>
          <a:bodyPr wrap="square" rtlCol="0">
            <a:spAutoFit/>
          </a:bodyPr>
          <a:lstStyle/>
          <a:p>
            <a:pPr>
              <a:lnSpc>
                <a:spcPct val="150000"/>
              </a:lnSpc>
            </a:pPr>
            <a:r>
              <a:rPr lang="zh-CN" altLang="en-US" sz="2000" dirty="0">
                <a:latin typeface="微软雅黑 Light" panose="020B0502040204020203" pitchFamily="34" charset="-122"/>
                <a:ea typeface="微软雅黑 Light" panose="020B0502040204020203" pitchFamily="34" charset="-122"/>
              </a:rPr>
              <a:t>增大批大小的结果：</a:t>
            </a:r>
            <a:endParaRPr lang="en-US" altLang="zh-CN" sz="2000" dirty="0">
              <a:latin typeface="微软雅黑 Light" panose="020B0502040204020203" pitchFamily="34" charset="-122"/>
              <a:ea typeface="微软雅黑 Light" panose="020B0502040204020203" pitchFamily="34" charset="-122"/>
            </a:endParaRPr>
          </a:p>
          <a:p>
            <a:pPr>
              <a:lnSpc>
                <a:spcPct val="150000"/>
              </a:lnSpc>
            </a:pPr>
            <a:r>
              <a:rPr lang="zh-CN" altLang="en-US" sz="2000" dirty="0">
                <a:latin typeface="微软雅黑 Light" panose="020B0502040204020203" pitchFamily="34" charset="-122"/>
                <a:ea typeface="微软雅黑 Light" panose="020B0502040204020203" pitchFamily="34" charset="-122"/>
              </a:rPr>
              <a:t>训练结果与上次一次大致相似，但训练速度快了不少。</a:t>
            </a:r>
            <a:endParaRPr lang="en-US" altLang="zh-CN" sz="2000" dirty="0">
              <a:latin typeface="微软雅黑 Light" panose="020B0502040204020203" pitchFamily="34" charset="-122"/>
              <a:ea typeface="微软雅黑 Light" panose="020B0502040204020203" pitchFamily="34" charset="-122"/>
            </a:endParaRPr>
          </a:p>
        </p:txBody>
      </p:sp>
      <p:pic>
        <p:nvPicPr>
          <p:cNvPr id="3" name="图片 2"/>
          <p:cNvPicPr>
            <a:picLocks noChangeAspect="1"/>
          </p:cNvPicPr>
          <p:nvPr/>
        </p:nvPicPr>
        <p:blipFill>
          <a:blip r:embed="rId1"/>
          <a:stretch>
            <a:fillRect/>
          </a:stretch>
        </p:blipFill>
        <p:spPr>
          <a:xfrm>
            <a:off x="1651000" y="2861916"/>
            <a:ext cx="8890000" cy="3175000"/>
          </a:xfrm>
          <a:prstGeom prst="rect">
            <a:avLst/>
          </a:prstGeom>
        </p:spPr>
      </p:pic>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295549" y="2265395"/>
            <a:ext cx="11490264" cy="583493"/>
          </a:xfrm>
          <a:prstGeom prst="rect">
            <a:avLst/>
          </a:prstGeom>
          <a:noFill/>
        </p:spPr>
        <p:txBody>
          <a:bodyPr wrap="square" rtlCol="0">
            <a:spAutoFit/>
          </a:bodyPr>
          <a:lstStyle/>
          <a:p>
            <a:pPr algn="ctr">
              <a:lnSpc>
                <a:spcPct val="150000"/>
              </a:lnSpc>
            </a:pPr>
            <a:r>
              <a:rPr lang="zh-CN" altLang="en-US" sz="2400" b="1" dirty="0">
                <a:latin typeface="微软雅黑 Light" panose="020B0502040204020203" pitchFamily="34" charset="-122"/>
                <a:ea typeface="微软雅黑 Light" panose="020B0502040204020203" pitchFamily="34" charset="-122"/>
              </a:rPr>
              <a:t>综合以上结果，你认为怎样调整可以得到更好的训练效果？</a:t>
            </a:r>
            <a:endParaRPr lang="en-US" altLang="zh-CN" sz="2400" b="1"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1745048" y="3599204"/>
            <a:ext cx="8591266" cy="583493"/>
          </a:xfrm>
          <a:prstGeom prst="rect">
            <a:avLst/>
          </a:prstGeom>
          <a:noFill/>
        </p:spPr>
        <p:txBody>
          <a:bodyPr wrap="square">
            <a:spAutoFit/>
          </a:bodyPr>
          <a:lstStyle/>
          <a:p>
            <a:pPr algn="ctr">
              <a:lnSpc>
                <a:spcPct val="150000"/>
              </a:lnSpc>
            </a:pPr>
            <a:r>
              <a:rPr lang="zh-CN" altLang="en-US" sz="2400" dirty="0">
                <a:latin typeface="微软雅黑 Light" panose="020B0502040204020203" pitchFamily="34" charset="-122"/>
                <a:ea typeface="微软雅黑 Light" panose="020B0502040204020203" pitchFamily="34" charset="-122"/>
              </a:rPr>
              <a:t>更多的神经元数量、更长的训练时间、较大的批大小</a:t>
            </a:r>
            <a:endParaRPr lang="en-US" altLang="zh-CN" sz="2400" dirty="0">
              <a:latin typeface="微软雅黑 Light" panose="020B0502040204020203" pitchFamily="34" charset="-122"/>
              <a:ea typeface="微软雅黑 Light" panose="020B0502040204020203" pitchFamily="34" charset="-122"/>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45" name="文本框 44"/>
          <p:cNvSpPr txBox="1"/>
          <p:nvPr/>
        </p:nvSpPr>
        <p:spPr>
          <a:xfrm>
            <a:off x="295549" y="1449995"/>
            <a:ext cx="11490264" cy="583493"/>
          </a:xfrm>
          <a:prstGeom prst="rect">
            <a:avLst/>
          </a:prstGeom>
          <a:noFill/>
        </p:spPr>
        <p:txBody>
          <a:bodyPr wrap="square" rtlCol="0">
            <a:spAutoFit/>
          </a:bodyPr>
          <a:lstStyle/>
          <a:p>
            <a:pPr algn="ctr">
              <a:lnSpc>
                <a:spcPct val="150000"/>
              </a:lnSpc>
            </a:pPr>
            <a:r>
              <a:rPr lang="zh-CN" altLang="en-US" sz="2400" dirty="0">
                <a:latin typeface="微软雅黑 Light" panose="020B0502040204020203" pitchFamily="34" charset="-122"/>
                <a:ea typeface="微软雅黑 Light" panose="020B0502040204020203" pitchFamily="34" charset="-122"/>
              </a:rPr>
              <a:t>按照下面的方式调整参数，观察训练结果。</a:t>
            </a:r>
            <a:endParaRPr lang="en-US" altLang="zh-CN" sz="2400"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233912" y="2768924"/>
            <a:ext cx="11724175" cy="2585323"/>
          </a:xfrm>
          <a:prstGeom prst="rect">
            <a:avLst/>
          </a:prstGeom>
          <a:solidFill>
            <a:schemeClr val="bg1"/>
          </a:solidFill>
          <a:ln>
            <a:solidFill>
              <a:schemeClr val="tx1"/>
            </a:solidFill>
          </a:ln>
        </p:spPr>
        <p:txBody>
          <a:bodyPr wrap="square">
            <a:spAutoFit/>
          </a:bodyPr>
          <a:lstStyle/>
          <a:p>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US" altLang="zh-CN" dirty="0">
                <a:solidFill>
                  <a:srgbClr val="000000"/>
                </a:solidFill>
                <a:effectLst/>
                <a:latin typeface="Consolas" panose="020B0609020204030204" pitchFamily="49" charset="0"/>
                <a:cs typeface="Consolas" panose="020B0609020204030204" pitchFamily="49" charset="0"/>
              </a:rPr>
              <a:t>25</a:t>
            </a:r>
            <a:r>
              <a:rPr lang="en-GB" altLang="zh-CN" dirty="0">
                <a:solidFill>
                  <a:srgbClr val="000000"/>
                </a:solidFill>
                <a:effectLst/>
                <a:latin typeface="Consolas" panose="020B0609020204030204" pitchFamily="49" charset="0"/>
                <a:cs typeface="Consolas" panose="020B0609020204030204" pitchFamily="49" charset="0"/>
              </a:rPr>
              <a:t>6</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relu</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a:t>
            </a:r>
            <a:br>
              <a:rPr lang="en-GB" altLang="zh-CN" dirty="0">
                <a:solidFill>
                  <a:srgbClr val="DD0000"/>
                </a:solidFill>
                <a:effectLst/>
                <a:latin typeface="Consolas" panose="020B0609020204030204" pitchFamily="49" charset="0"/>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US" altLang="zh-CN" dirty="0">
                <a:latin typeface="Consolas" panose="020B0609020204030204" pitchFamily="49" charset="0"/>
                <a:cs typeface="Consolas" panose="020B0609020204030204" pitchFamily="49" charset="0"/>
              </a:rPr>
              <a:t>12</a:t>
            </a:r>
            <a:r>
              <a:rPr lang="en-GB" altLang="zh-CN" dirty="0">
                <a:solidFill>
                  <a:srgbClr val="000000"/>
                </a:solidFill>
                <a:effectLst/>
                <a:latin typeface="Consolas" panose="020B0609020204030204" pitchFamily="49" charset="0"/>
                <a:cs typeface="Consolas" panose="020B0609020204030204" pitchFamily="49" charset="0"/>
              </a:rPr>
              <a:t>8</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relu</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GB"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model.add</a:t>
            </a:r>
            <a:r>
              <a:rPr lang="en-GB" altLang="zh-CN" dirty="0">
                <a:latin typeface="Consolas" panose="020B0609020204030204" pitchFamily="49" charset="0"/>
                <a:cs typeface="Consolas" panose="020B0609020204030204" pitchFamily="49" charset="0"/>
              </a:rPr>
              <a:t>(Dense(</a:t>
            </a:r>
            <a:r>
              <a:rPr lang="en-GB" altLang="zh-CN" dirty="0">
                <a:solidFill>
                  <a:srgbClr val="000000"/>
                </a:solidFill>
                <a:effectLst/>
                <a:latin typeface="Consolas" panose="020B0609020204030204" pitchFamily="49" charset="0"/>
                <a:cs typeface="Consolas" panose="020B0609020204030204" pitchFamily="49" charset="0"/>
              </a:rPr>
              <a:t>10</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activation</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softmax</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a:t>
            </a: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br>
              <a:rPr lang="zh-CN" altLang="en-US" dirty="0">
                <a:solidFill>
                  <a:srgbClr val="DD0000"/>
                </a:solidFill>
                <a:effectLst/>
                <a:latin typeface="Consolas" panose="020B0609020204030204" pitchFamily="49" charset="0"/>
                <a:ea typeface="Source Han Sans SC" panose="020B0500000000000000" pitchFamily="34" charset="-128"/>
                <a:cs typeface="Consolas" panose="020B0609020204030204" pitchFamily="49" charset="0"/>
              </a:rPr>
            </a:br>
            <a:r>
              <a:rPr lang="en-GB" altLang="zh-CN" dirty="0" err="1">
                <a:latin typeface="Consolas" panose="020B0609020204030204" pitchFamily="49" charset="0"/>
                <a:cs typeface="Consolas" panose="020B0609020204030204" pitchFamily="49" charset="0"/>
              </a:rPr>
              <a:t>model.compile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optimizer</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adam</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loss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sparse_categorical_crossentropy</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metrics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'accuracy'</a:t>
            </a:r>
            <a:r>
              <a:rPr lang="en-GB" altLang="zh-CN" dirty="0">
                <a:latin typeface="Consolas" panose="020B0609020204030204" pitchFamily="49" charset="0"/>
                <a:cs typeface="Consolas" panose="020B0609020204030204" pitchFamily="49" charset="0"/>
              </a:rPr>
              <a:t>])</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err="1">
                <a:latin typeface="Consolas" panose="020B0609020204030204" pitchFamily="49" charset="0"/>
                <a:cs typeface="Consolas" panose="020B0609020204030204" pitchFamily="49" charset="0"/>
              </a:rPr>
              <a:t>model.fit</a:t>
            </a: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train_images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train_labels</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epochs</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1</a:t>
            </a:r>
            <a:r>
              <a:rPr lang="en-US" altLang="zh-CN" dirty="0">
                <a:solidFill>
                  <a:srgbClr val="000000"/>
                </a:solidFill>
                <a:effectLst/>
                <a:latin typeface="Consolas" panose="020B0609020204030204" pitchFamily="49" charset="0"/>
                <a:cs typeface="Consolas" panose="020B0609020204030204" pitchFamily="49" charset="0"/>
              </a:rPr>
              <a:t>0</a:t>
            </a:r>
            <a:r>
              <a:rPr lang="en-GB" altLang="zh-CN" dirty="0">
                <a:solidFill>
                  <a:srgbClr val="000000"/>
                </a:solidFill>
                <a:effectLst/>
                <a:latin typeface="Consolas" panose="020B0609020204030204" pitchFamily="49" charset="0"/>
                <a:cs typeface="Consolas" panose="020B0609020204030204" pitchFamily="49" charset="0"/>
              </a:rPr>
              <a:t>0</a:t>
            </a:r>
            <a:r>
              <a:rPr lang="en-GB" altLang="zh-CN" dirty="0">
                <a:latin typeface="Consolas" panose="020B0609020204030204" pitchFamily="49" charset="0"/>
                <a:cs typeface="Consolas" panose="020B0609020204030204" pitchFamily="49" charset="0"/>
              </a:rPr>
              <a:t>, </a:t>
            </a:r>
            <a:r>
              <a:rPr lang="en-GB" altLang="zh-CN" dirty="0" err="1">
                <a:solidFill>
                  <a:srgbClr val="000000"/>
                </a:solidFill>
                <a:effectLst/>
                <a:latin typeface="Consolas" panose="020B0609020204030204" pitchFamily="49" charset="0"/>
                <a:cs typeface="Consolas" panose="020B0609020204030204" pitchFamily="49" charset="0"/>
              </a:rPr>
              <a:t>batch_size</a:t>
            </a:r>
            <a:r>
              <a:rPr lang="en-GB" altLang="zh-CN" dirty="0">
                <a:latin typeface="Consolas" panose="020B0609020204030204" pitchFamily="49" charset="0"/>
                <a:cs typeface="Consolas" panose="020B0609020204030204" pitchFamily="49" charset="0"/>
              </a:rPr>
              <a:t>=</a:t>
            </a:r>
            <a:r>
              <a:rPr lang="en-US" altLang="zh-CN" dirty="0">
                <a:solidFill>
                  <a:srgbClr val="000000"/>
                </a:solidFill>
                <a:latin typeface="Consolas" panose="020B0609020204030204" pitchFamily="49" charset="0"/>
                <a:cs typeface="Consolas" panose="020B0609020204030204" pitchFamily="49" charset="0"/>
              </a:rPr>
              <a:t>128</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
        <p:nvSpPr>
          <p:cNvPr id="13" name="矩形 12"/>
          <p:cNvSpPr/>
          <p:nvPr/>
        </p:nvSpPr>
        <p:spPr>
          <a:xfrm>
            <a:off x="2320119" y="2766192"/>
            <a:ext cx="450377" cy="356296"/>
          </a:xfrm>
          <a:prstGeom prst="rect">
            <a:avLst/>
          </a:prstGeom>
          <a:solidFill>
            <a:schemeClr val="accent1">
              <a:lumMod val="40000"/>
              <a:lumOff val="6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矩形 13"/>
          <p:cNvSpPr/>
          <p:nvPr/>
        </p:nvSpPr>
        <p:spPr>
          <a:xfrm>
            <a:off x="2279175" y="3320381"/>
            <a:ext cx="491321" cy="356296"/>
          </a:xfrm>
          <a:prstGeom prst="rect">
            <a:avLst/>
          </a:prstGeom>
          <a:solidFill>
            <a:schemeClr val="accent1">
              <a:lumMod val="40000"/>
              <a:lumOff val="6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5" name="矩形 14"/>
          <p:cNvSpPr/>
          <p:nvPr/>
        </p:nvSpPr>
        <p:spPr>
          <a:xfrm>
            <a:off x="5952697" y="4976202"/>
            <a:ext cx="434455" cy="356296"/>
          </a:xfrm>
          <a:prstGeom prst="rect">
            <a:avLst/>
          </a:prstGeom>
          <a:solidFill>
            <a:schemeClr val="accent1">
              <a:lumMod val="40000"/>
              <a:lumOff val="6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矩形 15"/>
          <p:cNvSpPr/>
          <p:nvPr/>
        </p:nvSpPr>
        <p:spPr>
          <a:xfrm>
            <a:off x="7957430" y="4997951"/>
            <a:ext cx="434455" cy="356296"/>
          </a:xfrm>
          <a:prstGeom prst="rect">
            <a:avLst/>
          </a:prstGeom>
          <a:solidFill>
            <a:schemeClr val="accent1">
              <a:lumMod val="40000"/>
              <a:lumOff val="60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课堂任务</a:t>
            </a:r>
            <a:endParaRPr lang="zh-CN" altLang="en-US" sz="3600" b="1"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1026291" y="1382489"/>
            <a:ext cx="10028779" cy="129170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sym typeface="+mn-ea"/>
              </a:rPr>
              <a:t>观察训练过程，可以发现在</a:t>
            </a:r>
            <a:r>
              <a:rPr lang="en-US" altLang="zh-CN" dirty="0">
                <a:latin typeface="微软雅黑 Light" panose="020B0502040204020203" pitchFamily="34" charset="-122"/>
                <a:ea typeface="微软雅黑 Light" panose="020B0502040204020203" pitchFamily="34" charset="-122"/>
                <a:sym typeface="+mn-ea"/>
              </a:rPr>
              <a:t>20</a:t>
            </a:r>
            <a:r>
              <a:rPr lang="zh-CN" altLang="en-US" dirty="0">
                <a:latin typeface="微软雅黑 Light" panose="020B0502040204020203" pitchFamily="34" charset="-122"/>
                <a:ea typeface="微软雅黑 Light" panose="020B0502040204020203" pitchFamily="34" charset="-122"/>
                <a:sym typeface="+mn-ea"/>
              </a:rPr>
              <a:t>轮次左右训在练数据上的准确率就已经达到了几乎</a:t>
            </a:r>
            <a:r>
              <a:rPr lang="en-US" altLang="zh-CN" dirty="0">
                <a:latin typeface="微软雅黑 Light" panose="020B0502040204020203" pitchFamily="34" charset="-122"/>
                <a:ea typeface="微软雅黑 Light" panose="020B0502040204020203" pitchFamily="34" charset="-122"/>
                <a:sym typeface="+mn-ea"/>
              </a:rPr>
              <a:t>100%</a:t>
            </a:r>
            <a:r>
              <a:rPr lang="zh-CN" altLang="en-US" dirty="0">
                <a:latin typeface="微软雅黑 Light" panose="020B0502040204020203" pitchFamily="34" charset="-122"/>
                <a:ea typeface="微软雅黑 Light" panose="020B0502040204020203" pitchFamily="34" charset="-122"/>
                <a:sym typeface="+mn-ea"/>
              </a:rPr>
              <a:t>，损失值也基本达到了极低的水平。</a:t>
            </a:r>
            <a:endParaRPr lang="en-US" altLang="zh-CN" dirty="0">
              <a:latin typeface="微软雅黑 Light" panose="020B0502040204020203" pitchFamily="34" charset="-122"/>
              <a:ea typeface="微软雅黑 Light" panose="020B0502040204020203" pitchFamily="34" charset="-122"/>
              <a:sym typeface="+mn-ea"/>
            </a:endParaRPr>
          </a:p>
          <a:p>
            <a:pPr marL="285750" indent="-285750">
              <a:lnSpc>
                <a:spcPct val="150000"/>
              </a:lnSpc>
              <a:buFont typeface="Arial" panose="020B0604020202020204" pitchFamily="34" charset="0"/>
              <a:buChar char="•"/>
            </a:pPr>
            <a:r>
              <a:rPr lang="en-US" altLang="zh-CN" dirty="0">
                <a:latin typeface="微软雅黑 Light" panose="020B0502040204020203" pitchFamily="34" charset="-122"/>
                <a:ea typeface="微软雅黑 Light" panose="020B0502040204020203" pitchFamily="34" charset="-122"/>
                <a:sym typeface="+mn-ea"/>
              </a:rPr>
              <a:t>100</a:t>
            </a:r>
            <a:r>
              <a:rPr lang="zh-CN" altLang="en-US" dirty="0">
                <a:latin typeface="微软雅黑 Light" panose="020B0502040204020203" pitchFamily="34" charset="-122"/>
                <a:ea typeface="微软雅黑 Light" panose="020B0502040204020203" pitchFamily="34" charset="-122"/>
                <a:sym typeface="+mn-ea"/>
              </a:rPr>
              <a:t>轮次的训练结束后，测试数据仍然只有</a:t>
            </a:r>
            <a:r>
              <a:rPr lang="en-US" altLang="zh-CN" dirty="0">
                <a:latin typeface="微软雅黑 Light" panose="020B0502040204020203" pitchFamily="34" charset="-122"/>
                <a:ea typeface="微软雅黑 Light" panose="020B0502040204020203" pitchFamily="34" charset="-122"/>
                <a:sym typeface="+mn-ea"/>
              </a:rPr>
              <a:t>98%</a:t>
            </a:r>
            <a:r>
              <a:rPr lang="zh-CN" altLang="en-US" dirty="0">
                <a:latin typeface="微软雅黑 Light" panose="020B0502040204020203" pitchFamily="34" charset="-122"/>
                <a:ea typeface="微软雅黑 Light" panose="020B0502040204020203" pitchFamily="34" charset="-122"/>
                <a:sym typeface="+mn-ea"/>
              </a:rPr>
              <a:t>左右的准确率，并没有进一步提升。</a:t>
            </a:r>
            <a:endParaRPr lang="en-US" altLang="zh-CN" dirty="0">
              <a:latin typeface="微软雅黑 Light" panose="020B0502040204020203" pitchFamily="34" charset="-122"/>
              <a:ea typeface="微软雅黑 Light" panose="020B0502040204020203" pitchFamily="34" charset="-122"/>
              <a:sym typeface="+mn-ea"/>
            </a:endParaRPr>
          </a:p>
        </p:txBody>
      </p:sp>
      <p:pic>
        <p:nvPicPr>
          <p:cNvPr id="2" name="图片 1"/>
          <p:cNvPicPr>
            <a:picLocks noChangeAspect="1"/>
          </p:cNvPicPr>
          <p:nvPr/>
        </p:nvPicPr>
        <p:blipFill>
          <a:blip r:embed="rId1"/>
          <a:stretch>
            <a:fillRect/>
          </a:stretch>
        </p:blipFill>
        <p:spPr>
          <a:xfrm>
            <a:off x="1651000" y="2974264"/>
            <a:ext cx="8890000" cy="3175000"/>
          </a:xfrm>
          <a:prstGeom prst="rect">
            <a:avLst/>
          </a:prstGeom>
        </p:spPr>
      </p:pic>
      <p:sp>
        <p:nvSpPr>
          <p:cNvPr id="3" name="矩形 2"/>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超参数</a:t>
            </a:r>
            <a:endParaRPr lang="zh-CN" altLang="en-US" sz="3600" b="1"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1026291" y="1465814"/>
            <a:ext cx="10028779" cy="87620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sym typeface="+mn-ea"/>
              </a:rPr>
              <a:t>这说明，随着训练轮次的增加，模型会越来越贴近训练数据的特点，在训练数据上表现得越来越好，但这很可能只是一种假象。</a:t>
            </a:r>
            <a:endParaRPr lang="zh-CN" altLang="en-US" dirty="0">
              <a:latin typeface="微软雅黑 Light" panose="020B0502040204020203" pitchFamily="34" charset="-122"/>
              <a:ea typeface="微软雅黑 Light" panose="020B0502040204020203" pitchFamily="34" charset="-122"/>
              <a:sym typeface="+mn-ea"/>
            </a:endParaRPr>
          </a:p>
        </p:txBody>
      </p:sp>
      <p:pic>
        <p:nvPicPr>
          <p:cNvPr id="2" name="图片 1"/>
          <p:cNvPicPr>
            <a:picLocks noChangeAspect="1"/>
          </p:cNvPicPr>
          <p:nvPr/>
        </p:nvPicPr>
        <p:blipFill>
          <a:blip r:embed="rId1"/>
          <a:stretch>
            <a:fillRect/>
          </a:stretch>
        </p:blipFill>
        <p:spPr>
          <a:xfrm>
            <a:off x="1651000" y="2974264"/>
            <a:ext cx="8890000" cy="3175000"/>
          </a:xfrm>
          <a:prstGeom prst="rect">
            <a:avLst/>
          </a:prstGeom>
        </p:spPr>
      </p:pic>
      <p:sp>
        <p:nvSpPr>
          <p:cNvPr id="3" name="矩形 2"/>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69" name="文本框 68"/>
          <p:cNvSpPr txBox="1">
            <a:spLocks noChangeAspect="1"/>
          </p:cNvSpPr>
          <p:nvPr/>
        </p:nvSpPr>
        <p:spPr bwMode="auto">
          <a:xfrm>
            <a:off x="4311162" y="6506004"/>
            <a:ext cx="3569676" cy="328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1400" b="1" noProof="1">
                <a:solidFill>
                  <a:schemeClr val="accent3"/>
                </a:solidFill>
                <a:latin typeface="微软雅黑" panose="020B0503020204020204" pitchFamily="34" charset="-122"/>
                <a:ea typeface="微软雅黑" panose="020B0503020204020204" pitchFamily="34" charset="-122"/>
              </a:rPr>
              <a:t>青少年人工智能</a:t>
            </a:r>
            <a:r>
              <a:rPr lang="zh-CN" altLang="en-US" sz="1400" b="1" kern="2000" noProof="1">
                <a:solidFill>
                  <a:schemeClr val="accent3"/>
                </a:solidFill>
                <a:latin typeface="微软雅黑" panose="020B0503020204020204" pitchFamily="34" charset="-122"/>
                <a:ea typeface="微软雅黑" panose="020B0503020204020204" pitchFamily="34" charset="-122"/>
              </a:rPr>
              <a:t>技术水平测试课程研究中心</a:t>
            </a:r>
            <a:endParaRPr lang="en-US" altLang="zh-CN" sz="1400" b="1" kern="2000" noProof="1">
              <a:solidFill>
                <a:schemeClr val="accent3"/>
              </a:solidFill>
              <a:latin typeface="微软雅黑" panose="020B0503020204020204" pitchFamily="34" charset="-122"/>
              <a:ea typeface="微软雅黑" panose="020B0503020204020204" pitchFamily="34" charset="-122"/>
            </a:endParaRPr>
          </a:p>
        </p:txBody>
      </p: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超参数</a:t>
            </a:r>
            <a:endParaRPr lang="zh-CN" altLang="en-US" sz="3600" b="1"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1050881" y="1385674"/>
            <a:ext cx="10028779" cy="129170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sym typeface="+mn-ea"/>
              </a:rPr>
              <a:t>训练次数太少，模型显然还很“稚嫩”，此时的模型状态称为“欠拟合”。</a:t>
            </a:r>
            <a:endParaRPr lang="zh-CN" altLang="en-US" dirty="0">
              <a:latin typeface="微软雅黑 Light" panose="020B0502040204020203" pitchFamily="34" charset="-122"/>
              <a:ea typeface="微软雅黑 Light" panose="020B0502040204020203" pitchFamily="34" charset="-122"/>
              <a:sym typeface="+mn-ea"/>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sym typeface="+mn-ea"/>
              </a:rPr>
              <a:t>但训练次数太多，也可能导致泛化能力难以提升甚至不升反降，就可称为“过拟合”。</a:t>
            </a:r>
            <a:endParaRPr lang="zh-CN" altLang="en-US" dirty="0">
              <a:latin typeface="微软雅黑 Light" panose="020B0502040204020203" pitchFamily="34" charset="-122"/>
              <a:ea typeface="微软雅黑 Light" panose="020B0502040204020203" pitchFamily="34" charset="-122"/>
              <a:sym typeface="+mn-ea"/>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sym typeface="+mn-ea"/>
              </a:rPr>
              <a:t>神经网络模型训练过程中的一个关键就是找到两者之间的平衡点，训练量既不过少，也不过多。</a:t>
            </a:r>
            <a:endParaRPr lang="zh-CN" altLang="en-US" dirty="0">
              <a:latin typeface="微软雅黑 Light" panose="020B0502040204020203" pitchFamily="34" charset="-122"/>
              <a:ea typeface="微软雅黑 Light" panose="020B0502040204020203" pitchFamily="34" charset="-122"/>
              <a:sym typeface="+mn-ea"/>
            </a:endParaRPr>
          </a:p>
        </p:txBody>
      </p:sp>
      <p:pic>
        <p:nvPicPr>
          <p:cNvPr id="2" name="图片 1"/>
          <p:cNvPicPr>
            <a:picLocks noChangeAspect="1"/>
          </p:cNvPicPr>
          <p:nvPr/>
        </p:nvPicPr>
        <p:blipFill>
          <a:blip r:embed="rId1"/>
          <a:stretch>
            <a:fillRect/>
          </a:stretch>
        </p:blipFill>
        <p:spPr>
          <a:xfrm>
            <a:off x="1651000" y="2974264"/>
            <a:ext cx="8890000" cy="3175000"/>
          </a:xfrm>
          <a:prstGeom prst="rect">
            <a:avLst/>
          </a:prstGeom>
        </p:spPr>
      </p:pic>
      <p:sp>
        <p:nvSpPr>
          <p:cNvPr id="3" name="矩形 2"/>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超参数</a:t>
            </a:r>
            <a:endParaRPr lang="zh-CN" altLang="en-US" sz="3600" b="1"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1050881" y="2159902"/>
            <a:ext cx="9812737" cy="253819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sym typeface="+mn-ea"/>
              </a:rPr>
              <a:t>与模型中的权重参数可以在训练过程中自动调整不同，神经网络的层数、每一层的节点数、批大小、训练轮次等等，必须在模型训练前人为指定，它们被称为</a:t>
            </a:r>
            <a:r>
              <a:rPr lang="zh-CN" altLang="en-US" dirty="0">
                <a:solidFill>
                  <a:schemeClr val="accent2"/>
                </a:solidFill>
                <a:latin typeface="微软雅黑 Light" panose="020B0502040204020203" pitchFamily="34" charset="-122"/>
                <a:ea typeface="微软雅黑 Light" panose="020B0502040204020203" pitchFamily="34" charset="-122"/>
                <a:sym typeface="+mn-ea"/>
              </a:rPr>
              <a:t>超参数</a:t>
            </a:r>
            <a:r>
              <a:rPr lang="zh-CN" altLang="en-US" dirty="0">
                <a:latin typeface="微软雅黑 Light" panose="020B0502040204020203" pitchFamily="34" charset="-122"/>
                <a:ea typeface="微软雅黑 Light" panose="020B0502040204020203" pitchFamily="34" charset="-122"/>
                <a:sym typeface="+mn-ea"/>
              </a:rPr>
              <a:t>。</a:t>
            </a:r>
            <a:endParaRPr lang="zh-CN" altLang="en-US" dirty="0">
              <a:latin typeface="微软雅黑 Light" panose="020B0502040204020203" pitchFamily="34" charset="-122"/>
              <a:ea typeface="微软雅黑 Light" panose="020B0502040204020203" pitchFamily="34" charset="-122"/>
              <a:sym typeface="+mn-ea"/>
            </a:endParaRPr>
          </a:p>
          <a:p>
            <a:pPr marL="285750" indent="-285750">
              <a:lnSpc>
                <a:spcPct val="150000"/>
              </a:lnSpc>
              <a:buFont typeface="Arial" panose="020B0604020202020204" pitchFamily="34" charset="0"/>
              <a:buChar char="•"/>
            </a:pPr>
            <a:endParaRPr lang="zh-CN" altLang="en-US" dirty="0">
              <a:latin typeface="微软雅黑 Light" panose="020B0502040204020203" pitchFamily="34" charset="-122"/>
              <a:ea typeface="微软雅黑 Light" panose="020B0502040204020203" pitchFamily="34" charset="-122"/>
              <a:sym typeface="+mn-ea"/>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sym typeface="+mn-ea"/>
              </a:rPr>
              <a:t>改变与调整超参数的取值，可以更好地使模型找到欠拟合与过拟合的临界点。</a:t>
            </a:r>
            <a:endParaRPr lang="en-US" altLang="zh-CN" dirty="0">
              <a:latin typeface="微软雅黑 Light" panose="020B0502040204020203" pitchFamily="34" charset="-122"/>
              <a:ea typeface="微软雅黑 Light" panose="020B0502040204020203" pitchFamily="34" charset="-122"/>
              <a:sym typeface="+mn-ea"/>
            </a:endParaRPr>
          </a:p>
          <a:p>
            <a:pPr marL="285750" indent="-285750">
              <a:lnSpc>
                <a:spcPct val="150000"/>
              </a:lnSpc>
              <a:buFont typeface="Arial" panose="020B0604020202020204" pitchFamily="34" charset="0"/>
              <a:buChar char="•"/>
            </a:pPr>
            <a:endParaRPr lang="en-US" altLang="zh-CN" dirty="0">
              <a:latin typeface="微软雅黑 Light" panose="020B0502040204020203" pitchFamily="34" charset="-122"/>
              <a:ea typeface="微软雅黑 Light" panose="020B0502040204020203" pitchFamily="34" charset="-122"/>
              <a:sym typeface="+mn-ea"/>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sym typeface="+mn-ea"/>
              </a:rPr>
              <a:t>合适的超参数在每一个问题上都有其独特的倾向，搜寻过程有赖于经验的积累。</a:t>
            </a:r>
            <a:endParaRPr lang="zh-CN" altLang="en-US" dirty="0">
              <a:latin typeface="微软雅黑 Light" panose="020B0502040204020203" pitchFamily="34" charset="-122"/>
              <a:ea typeface="微软雅黑 Light" panose="020B0502040204020203" pitchFamily="34" charset="-122"/>
              <a:sym typeface="+mn-ea"/>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课堂导入</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TextBox 12"/>
          <p:cNvSpPr txBox="1"/>
          <p:nvPr/>
        </p:nvSpPr>
        <p:spPr>
          <a:xfrm>
            <a:off x="1542212" y="1541028"/>
            <a:ext cx="8698300" cy="954107"/>
          </a:xfrm>
          <a:prstGeom prst="rect">
            <a:avLst/>
          </a:prstGeom>
          <a:noFill/>
        </p:spPr>
        <p:txBody>
          <a:bodyPr wrap="square" lIns="0" tIns="0" rIns="0" bIns="0" rtlCol="0">
            <a:spAutoFit/>
          </a:bodyPr>
          <a:lstStyle/>
          <a:p>
            <a:r>
              <a:rPr lang="zh-CN" altLang="en-US"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rPr>
              <a:t>说一说：</a:t>
            </a:r>
            <a:endParaRPr lang="en-US" altLang="zh-CN" sz="2400" b="1"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endParaRPr lang="en-US" altLang="zh-CN" sz="1400" dirty="0">
              <a:solidFill>
                <a:srgbClr val="002060"/>
              </a:solidFill>
              <a:latin typeface="微软雅黑 Light" panose="020B0502040204020203" pitchFamily="34" charset="-122"/>
              <a:ea typeface="微软雅黑 Light" panose="020B0502040204020203" pitchFamily="34" charset="-122"/>
              <a:cs typeface="+mn-ea"/>
              <a:sym typeface="Arial" panose="020B0604020202020204"/>
            </a:endParaRPr>
          </a:p>
          <a:p>
            <a:r>
              <a:rPr lang="en-US" altLang="zh-CN" sz="2400" dirty="0">
                <a:latin typeface="微软雅黑 Light" panose="020B0502040204020203" pitchFamily="34" charset="-122"/>
                <a:ea typeface="微软雅黑 Light" panose="020B0502040204020203" pitchFamily="34" charset="-122"/>
              </a:rPr>
              <a:t>      </a:t>
            </a:r>
            <a:r>
              <a:rPr kumimoji="1" lang="zh-CN" altLang="en-US" sz="2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 运用全连接神经网络训练分类模型的主要步骤是？</a:t>
            </a:r>
            <a:endParaRPr kumimoji="1" lang="en-US" altLang="zh-CN" sz="2400" dirty="0">
              <a:latin typeface="微软雅黑 Light" panose="020B0502040204020203" pitchFamily="34" charset="-122"/>
              <a:ea typeface="微软雅黑 Light" panose="020B0502040204020203" pitchFamily="34" charset="-122"/>
              <a:cs typeface="微软雅黑 Light" panose="020B0502040204020203" pitchFamily="34" charset="-122"/>
            </a:endParaRPr>
          </a:p>
        </p:txBody>
      </p:sp>
      <p:sp>
        <p:nvSpPr>
          <p:cNvPr id="12" name="文本框 11"/>
          <p:cNvSpPr txBox="1"/>
          <p:nvPr/>
        </p:nvSpPr>
        <p:spPr>
          <a:xfrm>
            <a:off x="1071395" y="3097811"/>
            <a:ext cx="9169117" cy="2809936"/>
          </a:xfrm>
          <a:prstGeom prst="rect">
            <a:avLst/>
          </a:prstGeom>
          <a:noFill/>
        </p:spPr>
        <p:txBody>
          <a:bodyPr wrap="square" rtlCol="0">
            <a:spAutoFit/>
          </a:bodyPr>
          <a:lstStyle/>
          <a:p>
            <a:pPr marL="457200" indent="-457200">
              <a:lnSpc>
                <a:spcPct val="150000"/>
              </a:lnSpc>
              <a:buFont typeface="+mj-lt"/>
              <a:buAutoNum type="arabicPeriod"/>
            </a:pPr>
            <a:r>
              <a:rPr lang="zh-CN" altLang="en-US" sz="2000" dirty="0">
                <a:latin typeface="微软雅黑 Light" panose="020B0502040204020203" pitchFamily="34" charset="-122"/>
                <a:ea typeface="微软雅黑 Light" panose="020B0502040204020203" pitchFamily="34" charset="-122"/>
              </a:rPr>
              <a:t>准备问题的输入与输出</a:t>
            </a:r>
            <a:r>
              <a:rPr lang="zh-CN" altLang="en-US" sz="2000" dirty="0">
                <a:solidFill>
                  <a:schemeClr val="accent2"/>
                </a:solidFill>
                <a:latin typeface="微软雅黑 Light" panose="020B0502040204020203" pitchFamily="34" charset="-122"/>
                <a:ea typeface="微软雅黑 Light" panose="020B0502040204020203" pitchFamily="34" charset="-122"/>
              </a:rPr>
              <a:t>数据</a:t>
            </a:r>
            <a:r>
              <a:rPr lang="zh-CN" altLang="en-US" sz="2000" dirty="0">
                <a:latin typeface="微软雅黑 Light" panose="020B0502040204020203" pitchFamily="34" charset="-122"/>
                <a:ea typeface="微软雅黑 Light" panose="020B0502040204020203" pitchFamily="34" charset="-122"/>
              </a:rPr>
              <a:t>，并预先划分为训练数据和测试数据</a:t>
            </a:r>
            <a:endParaRPr lang="en-US" altLang="zh-CN" sz="2000" dirty="0">
              <a:latin typeface="微软雅黑 Light" panose="020B0502040204020203" pitchFamily="34" charset="-122"/>
              <a:ea typeface="微软雅黑 Light" panose="020B0502040204020203" pitchFamily="34" charset="-122"/>
            </a:endParaRPr>
          </a:p>
          <a:p>
            <a:pPr marL="457200" indent="-457200">
              <a:lnSpc>
                <a:spcPct val="150000"/>
              </a:lnSpc>
              <a:buFont typeface="+mj-lt"/>
              <a:buAutoNum type="arabicPeriod"/>
            </a:pPr>
            <a:r>
              <a:rPr lang="zh-CN" altLang="en-US" sz="2000" dirty="0">
                <a:latin typeface="微软雅黑 Light" panose="020B0502040204020203" pitchFamily="34" charset="-122"/>
                <a:ea typeface="微软雅黑 Light" panose="020B0502040204020203" pitchFamily="34" charset="-122"/>
              </a:rPr>
              <a:t>构建全连接神经网络的</a:t>
            </a:r>
            <a:r>
              <a:rPr lang="zh-CN" altLang="en-US" sz="2000" dirty="0">
                <a:solidFill>
                  <a:schemeClr val="accent2"/>
                </a:solidFill>
                <a:latin typeface="微软雅黑 Light" panose="020B0502040204020203" pitchFamily="34" charset="-122"/>
                <a:ea typeface="微软雅黑 Light" panose="020B0502040204020203" pitchFamily="34" charset="-122"/>
              </a:rPr>
              <a:t>模型结构</a:t>
            </a:r>
            <a:r>
              <a:rPr lang="zh-CN" altLang="en-US" sz="2000" dirty="0">
                <a:latin typeface="微软雅黑 Light" panose="020B0502040204020203" pitchFamily="34" charset="-122"/>
                <a:ea typeface="微软雅黑 Light" panose="020B0502040204020203" pitchFamily="34" charset="-122"/>
              </a:rPr>
              <a:t>，依次完成数据输入、预处理、中间层计算、分类输出</a:t>
            </a:r>
            <a:endParaRPr lang="en-US" altLang="zh-CN" sz="2000" dirty="0">
              <a:latin typeface="微软雅黑 Light" panose="020B0502040204020203" pitchFamily="34" charset="-122"/>
              <a:ea typeface="微软雅黑 Light" panose="020B0502040204020203" pitchFamily="34" charset="-122"/>
            </a:endParaRPr>
          </a:p>
          <a:p>
            <a:pPr marL="457200" indent="-457200">
              <a:lnSpc>
                <a:spcPct val="150000"/>
              </a:lnSpc>
              <a:buFont typeface="+mj-lt"/>
              <a:buAutoNum type="arabicPeriod"/>
            </a:pPr>
            <a:r>
              <a:rPr lang="zh-CN" altLang="en-US" sz="2000" dirty="0">
                <a:latin typeface="微软雅黑 Light" panose="020B0502040204020203" pitchFamily="34" charset="-122"/>
                <a:ea typeface="微软雅黑 Light" panose="020B0502040204020203" pitchFamily="34" charset="-122"/>
              </a:rPr>
              <a:t>配置训练的关键方法：</a:t>
            </a:r>
            <a:r>
              <a:rPr lang="zh-CN" altLang="en-US" sz="2000" dirty="0">
                <a:solidFill>
                  <a:schemeClr val="accent2"/>
                </a:solidFill>
                <a:latin typeface="微软雅黑 Light" panose="020B0502040204020203" pitchFamily="34" charset="-122"/>
                <a:ea typeface="微软雅黑 Light" panose="020B0502040204020203" pitchFamily="34" charset="-122"/>
              </a:rPr>
              <a:t>损失函数</a:t>
            </a:r>
            <a:r>
              <a:rPr lang="zh-CN" altLang="en-US" sz="2000" dirty="0">
                <a:latin typeface="微软雅黑 Light" panose="020B0502040204020203" pitchFamily="34" charset="-122"/>
                <a:ea typeface="微软雅黑 Light" panose="020B0502040204020203" pitchFamily="34" charset="-122"/>
              </a:rPr>
              <a:t>和</a:t>
            </a:r>
            <a:r>
              <a:rPr lang="zh-CN" altLang="en-US" sz="2000" dirty="0">
                <a:solidFill>
                  <a:schemeClr val="accent2"/>
                </a:solidFill>
                <a:latin typeface="微软雅黑 Light" panose="020B0502040204020203" pitchFamily="34" charset="-122"/>
                <a:ea typeface="微软雅黑 Light" panose="020B0502040204020203" pitchFamily="34" charset="-122"/>
              </a:rPr>
              <a:t>优化器</a:t>
            </a:r>
            <a:endParaRPr lang="en-US" altLang="zh-CN" sz="2000" dirty="0">
              <a:solidFill>
                <a:schemeClr val="accent2"/>
              </a:solidFill>
              <a:latin typeface="微软雅黑 Light" panose="020B0502040204020203" pitchFamily="34" charset="-122"/>
              <a:ea typeface="微软雅黑 Light" panose="020B0502040204020203" pitchFamily="34" charset="-122"/>
            </a:endParaRPr>
          </a:p>
          <a:p>
            <a:pPr marL="457200" indent="-457200">
              <a:lnSpc>
                <a:spcPct val="150000"/>
              </a:lnSpc>
              <a:buFont typeface="+mj-lt"/>
              <a:buAutoNum type="arabicPeriod"/>
            </a:pPr>
            <a:r>
              <a:rPr lang="zh-CN" altLang="en-US" sz="2000" dirty="0">
                <a:latin typeface="微软雅黑 Light" panose="020B0502040204020203" pitchFamily="34" charset="-122"/>
                <a:ea typeface="微软雅黑 Light" panose="020B0502040204020203" pitchFamily="34" charset="-122"/>
              </a:rPr>
              <a:t>设定训练参数（轮次、批大小），用训练数据</a:t>
            </a:r>
            <a:r>
              <a:rPr lang="zh-CN" altLang="en-US" sz="2000" dirty="0">
                <a:solidFill>
                  <a:schemeClr val="accent2"/>
                </a:solidFill>
                <a:latin typeface="微软雅黑 Light" panose="020B0502040204020203" pitchFamily="34" charset="-122"/>
                <a:ea typeface="微软雅黑 Light" panose="020B0502040204020203" pitchFamily="34" charset="-122"/>
              </a:rPr>
              <a:t>开始训练</a:t>
            </a:r>
            <a:r>
              <a:rPr lang="zh-CN" altLang="en-US" sz="2000" dirty="0">
                <a:latin typeface="微软雅黑 Light" panose="020B0502040204020203" pitchFamily="34" charset="-122"/>
                <a:ea typeface="微软雅黑 Light" panose="020B0502040204020203" pitchFamily="34" charset="-122"/>
              </a:rPr>
              <a:t>，监控训练效果</a:t>
            </a:r>
            <a:endParaRPr lang="en-US" altLang="zh-CN" sz="2000" dirty="0">
              <a:latin typeface="微软雅黑 Light" panose="020B0502040204020203" pitchFamily="34" charset="-122"/>
              <a:ea typeface="微软雅黑 Light" panose="020B0502040204020203" pitchFamily="34" charset="-122"/>
            </a:endParaRPr>
          </a:p>
          <a:p>
            <a:pPr marL="457200" indent="-457200">
              <a:lnSpc>
                <a:spcPct val="150000"/>
              </a:lnSpc>
              <a:buFont typeface="+mj-lt"/>
              <a:buAutoNum type="arabicPeriod"/>
            </a:pPr>
            <a:r>
              <a:rPr lang="zh-CN" altLang="en-US" sz="2000" dirty="0">
                <a:latin typeface="微软雅黑 Light" panose="020B0502040204020203" pitchFamily="34" charset="-122"/>
                <a:ea typeface="微软雅黑 Light" panose="020B0502040204020203" pitchFamily="34" charset="-122"/>
              </a:rPr>
              <a:t>在测试数据上</a:t>
            </a:r>
            <a:r>
              <a:rPr lang="zh-CN" altLang="en-US" sz="2000" dirty="0">
                <a:solidFill>
                  <a:schemeClr val="accent2"/>
                </a:solidFill>
                <a:latin typeface="微软雅黑 Light" panose="020B0502040204020203" pitchFamily="34" charset="-122"/>
                <a:ea typeface="微软雅黑 Light" panose="020B0502040204020203" pitchFamily="34" charset="-122"/>
              </a:rPr>
              <a:t>评估模型的泛化能力</a:t>
            </a:r>
            <a:endParaRPr lang="en-US" altLang="zh-CN" sz="2000" dirty="0">
              <a:solidFill>
                <a:schemeClr val="accent2"/>
              </a:solidFill>
              <a:latin typeface="微软雅黑 Light" panose="020B0502040204020203" pitchFamily="34" charset="-122"/>
              <a:ea typeface="微软雅黑 Light" panose="020B0502040204020203" pitchFamily="34" charset="-122"/>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50"/>
                                        <p:tgtEl>
                                          <p:spTgt spid="11"/>
                                        </p:tgtEl>
                                      </p:cBhvr>
                                    </p:animEffect>
                                    <p:anim calcmode="lin" valueType="num">
                                      <p:cBhvr>
                                        <p:cTn id="8" dur="250" fill="hold"/>
                                        <p:tgtEl>
                                          <p:spTgt spid="11"/>
                                        </p:tgtEl>
                                        <p:attrNameLst>
                                          <p:attrName>ppt_x</p:attrName>
                                        </p:attrNameLst>
                                      </p:cBhvr>
                                      <p:tavLst>
                                        <p:tav tm="0">
                                          <p:val>
                                            <p:strVal val="#ppt_x"/>
                                          </p:val>
                                        </p:tav>
                                        <p:tav tm="100000">
                                          <p:val>
                                            <p:strVal val="#ppt_x"/>
                                          </p:val>
                                        </p:tav>
                                      </p:tavLst>
                                    </p:anim>
                                    <p:anim calcmode="lin" valueType="num">
                                      <p:cBhvr>
                                        <p:cTn id="9" dur="25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693586" y="395769"/>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课堂小结</a:t>
            </a:r>
            <a:endParaRPr lang="zh-CN" altLang="en-US" sz="3600" b="1" dirty="0">
              <a:latin typeface="微软雅黑 Light" panose="020B0502040204020203" pitchFamily="34" charset="-122"/>
              <a:ea typeface="微软雅黑 Light" panose="020B0502040204020203" pitchFamily="34" charset="-122"/>
            </a:endParaRPr>
          </a:p>
        </p:txBody>
      </p:sp>
      <p:sp>
        <p:nvSpPr>
          <p:cNvPr id="13" name="矩形 12"/>
          <p:cNvSpPr/>
          <p:nvPr/>
        </p:nvSpPr>
        <p:spPr>
          <a:xfrm>
            <a:off x="467825" y="1704189"/>
            <a:ext cx="11225349" cy="3748527"/>
          </a:xfrm>
          <a:prstGeom prst="rect">
            <a:avLst/>
          </a:prstGeom>
        </p:spPr>
        <p:txBody>
          <a:bodyPr wrap="square">
            <a:spAutoFit/>
          </a:bodyPr>
          <a:lstStyle/>
          <a:p>
            <a:pPr marL="342900" indent="-342900" fontAlgn="auto">
              <a:lnSpc>
                <a:spcPct val="150000"/>
              </a:lnSpc>
              <a:buFont typeface="Arial" panose="020B0604020202020204" pitchFamily="34" charset="0"/>
              <a:buChar char="•"/>
            </a:pPr>
            <a:r>
              <a:rPr kumimoji="1" lang="zh-CN" altLang="en-US" sz="23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手写数字识别问题</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是人工智能领域的一个经典的视觉问题，它可以用全连接神经网络模型训练来解决。</a:t>
            </a:r>
            <a:endParaRPr kumimoji="1" lang="en-US" altLang="zh-CN"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marL="342900" indent="-342900" fontAlgn="auto">
              <a:lnSpc>
                <a:spcPct val="150000"/>
              </a:lnSpc>
              <a:buFont typeface="Arial" panose="020B0604020202020204" pitchFamily="34" charset="0"/>
              <a:buChar char="•"/>
            </a:pP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图像数据是</a:t>
            </a:r>
            <a:r>
              <a:rPr kumimoji="1" lang="zh-CN" altLang="en-US" sz="23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二维数据</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，其中灰度图像数据的每个值是</a:t>
            </a:r>
            <a:r>
              <a:rPr kumimoji="1" lang="en-US" altLang="zh-CN"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0-255</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范围内的整数。</a:t>
            </a:r>
            <a:endParaRPr kumimoji="1" lang="en-US" altLang="zh-CN"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marL="342900" indent="-342900" fontAlgn="auto">
              <a:lnSpc>
                <a:spcPct val="150000"/>
              </a:lnSpc>
              <a:buFont typeface="Arial" panose="020B0604020202020204" pitchFamily="34" charset="0"/>
              <a:buChar char="•"/>
            </a:pP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用全连接神经网络解决图像问题，需要对图像进行</a:t>
            </a:r>
            <a:r>
              <a:rPr kumimoji="1" lang="zh-CN" altLang="en-US" sz="23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归一化</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和</a:t>
            </a:r>
            <a:r>
              <a:rPr kumimoji="1" lang="zh-CN" altLang="en-US" sz="23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展平化</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处理。</a:t>
            </a:r>
            <a:endParaRPr kumimoji="1" lang="en-US" altLang="zh-CN"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marL="342900" indent="-342900" fontAlgn="auto">
              <a:lnSpc>
                <a:spcPct val="150000"/>
              </a:lnSpc>
              <a:buFont typeface="Arial" panose="020B0604020202020204" pitchFamily="34" charset="0"/>
              <a:buChar char="•"/>
            </a:pP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神经网络的层数、每一层的节点数、批大小、训练轮次等无法在训练过程中自动调整的预设定参数被称为</a:t>
            </a:r>
            <a:r>
              <a:rPr kumimoji="1" lang="zh-CN" altLang="en-US" sz="23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超参数</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endPar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marL="342900" indent="-342900" fontAlgn="auto">
              <a:lnSpc>
                <a:spcPct val="150000"/>
              </a:lnSpc>
              <a:buFont typeface="Arial" panose="020B0604020202020204" pitchFamily="34" charset="0"/>
              <a:buChar char="•"/>
            </a:pP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改变与调整超参数的取值，可以更好地使模型找到</a:t>
            </a:r>
            <a:r>
              <a:rPr kumimoji="1" lang="zh-CN" altLang="en-US" sz="23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欠拟合</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与</a:t>
            </a:r>
            <a:r>
              <a:rPr kumimoji="1" lang="zh-CN" altLang="en-US" sz="2300" dirty="0">
                <a:solidFill>
                  <a:schemeClr val="accent2"/>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过拟合</a:t>
            </a:r>
            <a:r>
              <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的临界点。</a:t>
            </a:r>
            <a:endParaRPr kumimoji="1" lang="zh-CN" altLang="en-US" sz="23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693586" y="395769"/>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拓展思考</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TextBox 2"/>
          <p:cNvSpPr txBox="1"/>
          <p:nvPr/>
        </p:nvSpPr>
        <p:spPr>
          <a:xfrm>
            <a:off x="1050881" y="1649400"/>
            <a:ext cx="10426890" cy="1424942"/>
          </a:xfrm>
          <a:prstGeom prst="rect">
            <a:avLst/>
          </a:prstGeom>
          <a:noFill/>
        </p:spPr>
        <p:txBody>
          <a:bodyPr wrap="square" rtlCol="0">
            <a:spAutoFit/>
          </a:bodyPr>
          <a:lstStyle/>
          <a:p>
            <a:pPr>
              <a:lnSpc>
                <a:spcPct val="150000"/>
              </a:lnSpc>
            </a:pPr>
            <a:r>
              <a:rPr lang="zh-CN" altLang="en-US" sz="2000" dirty="0">
                <a:latin typeface="微软雅黑 Light" panose="020B0502040204020203" pitchFamily="34" charset="-122"/>
                <a:ea typeface="微软雅黑 Light" panose="020B0502040204020203" pitchFamily="34" charset="-122"/>
              </a:rPr>
              <a:t>学习率可以影响模型的训练过程中根据损失计算调整参数的“步幅”，也是一个重要的超参数。</a:t>
            </a:r>
            <a:endParaRPr lang="en-US" altLang="zh-CN" sz="2000" dirty="0">
              <a:latin typeface="微软雅黑 Light" panose="020B0502040204020203" pitchFamily="34" charset="-122"/>
              <a:ea typeface="微软雅黑 Light" panose="020B0502040204020203" pitchFamily="34" charset="-122"/>
            </a:endParaRPr>
          </a:p>
          <a:p>
            <a:pPr>
              <a:lnSpc>
                <a:spcPct val="150000"/>
              </a:lnSpc>
            </a:pPr>
            <a:r>
              <a:rPr lang="zh-CN" altLang="en-US" sz="2000" dirty="0">
                <a:latin typeface="微软雅黑 Light" panose="020B0502040204020203" pitchFamily="34" charset="-122"/>
                <a:ea typeface="微软雅黑 Light" panose="020B0502040204020203" pitchFamily="34" charset="-122"/>
              </a:rPr>
              <a:t>用下面的程序创建</a:t>
            </a:r>
            <a:r>
              <a:rPr lang="en-US" altLang="zh-CN" sz="2000" dirty="0" err="1">
                <a:latin typeface="微软雅黑 Light" panose="020B0502040204020203" pitchFamily="34" charset="-122"/>
                <a:ea typeface="微软雅黑 Light" panose="020B0502040204020203" pitchFamily="34" charset="-122"/>
              </a:rPr>
              <a:t>adam</a:t>
            </a:r>
            <a:r>
              <a:rPr lang="zh-CN" altLang="en-US" sz="2000" dirty="0">
                <a:latin typeface="微软雅黑 Light" panose="020B0502040204020203" pitchFamily="34" charset="-122"/>
                <a:ea typeface="微软雅黑 Light" panose="020B0502040204020203" pitchFamily="34" charset="-122"/>
              </a:rPr>
              <a:t>算法的优化器，并设定学习率参数值，探索不同的学习率设定对训练结果的影响。</a:t>
            </a:r>
            <a:endParaRPr lang="zh-CN" altLang="en-US" sz="2000"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1115569" y="3478073"/>
            <a:ext cx="10426890" cy="2125325"/>
          </a:xfrm>
          <a:prstGeom prst="rect">
            <a:avLst/>
          </a:prstGeom>
          <a:solidFill>
            <a:schemeClr val="bg1"/>
          </a:solidFill>
          <a:ln>
            <a:solidFill>
              <a:schemeClr val="tx1"/>
            </a:solidFill>
          </a:ln>
        </p:spPr>
        <p:txBody>
          <a:bodyPr wrap="square">
            <a:spAutoFit/>
          </a:bodyPr>
          <a:lstStyle/>
          <a:p>
            <a:pPr>
              <a:lnSpc>
                <a:spcPct val="150000"/>
              </a:lnSpc>
            </a:pPr>
            <a:r>
              <a:rPr lang="en-GB" altLang="zh-CN" dirty="0">
                <a:solidFill>
                  <a:srgbClr val="FF7700"/>
                </a:solidFill>
                <a:effectLst/>
                <a:latin typeface="Consolas" panose="020B0609020204030204" pitchFamily="49" charset="0"/>
                <a:cs typeface="Consolas" panose="020B0609020204030204" pitchFamily="49" charset="0"/>
              </a:rPr>
              <a:t>from </a:t>
            </a:r>
            <a:r>
              <a:rPr lang="en-GB" altLang="zh-CN" dirty="0" err="1">
                <a:latin typeface="Consolas" panose="020B0609020204030204" pitchFamily="49" charset="0"/>
                <a:cs typeface="Consolas" panose="020B0609020204030204" pitchFamily="49" charset="0"/>
              </a:rPr>
              <a:t>tensorflow.keras.optimizers</a:t>
            </a:r>
            <a:r>
              <a:rPr lang="en-GB" altLang="zh-CN" dirty="0">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import </a:t>
            </a:r>
            <a:r>
              <a:rPr lang="en-GB" altLang="zh-CN" dirty="0">
                <a:latin typeface="Consolas" panose="020B0609020204030204" pitchFamily="49" charset="0"/>
                <a:cs typeface="Consolas" panose="020B0609020204030204" pitchFamily="49" charset="0"/>
              </a:rPr>
              <a:t>Adam</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optimizer = Adam(</a:t>
            </a:r>
            <a:r>
              <a:rPr lang="en-GB" altLang="zh-CN" dirty="0" err="1">
                <a:solidFill>
                  <a:srgbClr val="000000"/>
                </a:solidFill>
                <a:effectLst/>
                <a:latin typeface="Consolas" panose="020B0609020204030204" pitchFamily="49" charset="0"/>
                <a:cs typeface="Consolas" panose="020B0609020204030204" pitchFamily="49" charset="0"/>
              </a:rPr>
              <a:t>learning_rate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0.001</a:t>
            </a:r>
            <a:r>
              <a:rPr lang="en-GB" altLang="zh-CN" dirty="0">
                <a:latin typeface="Consolas" panose="020B0609020204030204" pitchFamily="49" charset="0"/>
                <a:cs typeface="Consolas" panose="020B0609020204030204" pitchFamily="49" charset="0"/>
              </a:rPr>
              <a:t>)</a:t>
            </a:r>
            <a:endParaRPr lang="en-GB" altLang="zh-CN" dirty="0">
              <a:latin typeface="Consolas" panose="020B0609020204030204" pitchFamily="49" charset="0"/>
              <a:cs typeface="Consolas" panose="020B0609020204030204" pitchFamily="49" charset="0"/>
            </a:endParaRPr>
          </a:p>
          <a:p>
            <a:pPr>
              <a:lnSpc>
                <a:spcPct val="150000"/>
              </a:lnSpc>
            </a:pPr>
            <a:r>
              <a:rPr lang="en-GB" altLang="zh-CN" dirty="0" err="1">
                <a:latin typeface="Consolas" panose="020B0609020204030204" pitchFamily="49" charset="0"/>
                <a:cs typeface="Consolas" panose="020B0609020204030204" pitchFamily="49" charset="0"/>
              </a:rPr>
              <a:t>model.compile</a:t>
            </a:r>
            <a:r>
              <a:rPr lang="en-GB" altLang="zh-CN" dirty="0">
                <a:latin typeface="Consolas" panose="020B0609020204030204" pitchFamily="49" charset="0"/>
                <a:cs typeface="Consolas" panose="020B0609020204030204" pitchFamily="49" charset="0"/>
              </a:rPr>
              <a:t>(</a:t>
            </a:r>
            <a:r>
              <a:rPr lang="en-GB" altLang="zh-CN" dirty="0">
                <a:solidFill>
                  <a:srgbClr val="000000"/>
                </a:solidFill>
                <a:effectLst/>
                <a:latin typeface="Consolas" panose="020B0609020204030204" pitchFamily="49" charset="0"/>
                <a:cs typeface="Consolas" panose="020B0609020204030204" pitchFamily="49" charset="0"/>
              </a:rPr>
              <a:t>optimizer</a:t>
            </a:r>
            <a:r>
              <a:rPr lang="en-GB" altLang="zh-CN" dirty="0">
                <a:latin typeface="Consolas" panose="020B0609020204030204" pitchFamily="49" charset="0"/>
                <a:cs typeface="Consolas" panose="020B0609020204030204" pitchFamily="49" charset="0"/>
              </a:rPr>
              <a:t>=optimizer, </a:t>
            </a:r>
            <a:r>
              <a:rPr lang="en-GB" altLang="zh-CN" dirty="0">
                <a:solidFill>
                  <a:srgbClr val="000000"/>
                </a:solidFill>
                <a:effectLst/>
                <a:latin typeface="Consolas" panose="020B0609020204030204" pitchFamily="49" charset="0"/>
                <a:cs typeface="Consolas" panose="020B0609020204030204" pitchFamily="49" charset="0"/>
              </a:rPr>
              <a:t>loss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err="1">
                <a:solidFill>
                  <a:srgbClr val="00AA00"/>
                </a:solidFill>
                <a:effectLst/>
                <a:latin typeface="Consolas" panose="020B0609020204030204" pitchFamily="49" charset="0"/>
                <a:cs typeface="Consolas" panose="020B0609020204030204" pitchFamily="49" charset="0"/>
              </a:rPr>
              <a:t>sparse_categorical_crossentropy</a:t>
            </a:r>
            <a:r>
              <a:rPr lang="en-GB" altLang="zh-CN" dirty="0">
                <a:solidFill>
                  <a:srgbClr val="00AA00"/>
                </a:solidFill>
                <a:effectLst/>
                <a:latin typeface="Consolas" panose="020B0609020204030204" pitchFamily="49" charset="0"/>
                <a:cs typeface="Consolas" panose="020B0609020204030204" pitchFamily="49" charset="0"/>
              </a:rPr>
              <a:t>'</a:t>
            </a:r>
            <a:r>
              <a:rPr lang="en-GB" altLang="zh-CN" dirty="0">
                <a:latin typeface="Consolas" panose="020B0609020204030204" pitchFamily="49" charset="0"/>
                <a:cs typeface="Consolas" panose="020B0609020204030204" pitchFamily="49" charset="0"/>
              </a:rPr>
              <a:t>, 		       </a:t>
            </a:r>
            <a:r>
              <a:rPr lang="en-GB" altLang="zh-CN" dirty="0">
                <a:solidFill>
                  <a:srgbClr val="000000"/>
                </a:solidFill>
                <a:effectLst/>
                <a:latin typeface="Consolas" panose="020B0609020204030204" pitchFamily="49" charset="0"/>
                <a:cs typeface="Consolas" panose="020B0609020204030204" pitchFamily="49" charset="0"/>
              </a:rPr>
              <a:t>metrics</a:t>
            </a:r>
            <a:r>
              <a:rPr lang="en-GB" altLang="zh-CN" dirty="0">
                <a:latin typeface="Consolas" panose="020B0609020204030204" pitchFamily="49" charset="0"/>
                <a:cs typeface="Consolas" panose="020B0609020204030204" pitchFamily="49" charset="0"/>
              </a:rPr>
              <a:t>=[</a:t>
            </a:r>
            <a:r>
              <a:rPr lang="en-GB" altLang="zh-CN" dirty="0">
                <a:solidFill>
                  <a:srgbClr val="00AA00"/>
                </a:solidFill>
                <a:effectLst/>
                <a:latin typeface="Consolas" panose="020B0609020204030204" pitchFamily="49" charset="0"/>
                <a:cs typeface="Consolas" panose="020B0609020204030204" pitchFamily="49" charset="0"/>
              </a:rPr>
              <a:t>'accuracy'</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5" name="文本框 14"/>
          <p:cNvSpPr txBox="1"/>
          <p:nvPr/>
        </p:nvSpPr>
        <p:spPr>
          <a:xfrm rot="16200000">
            <a:off x="5822315" y="-898525"/>
            <a:ext cx="1198245" cy="7160895"/>
          </a:xfrm>
          <a:prstGeom prst="rect">
            <a:avLst/>
          </a:prstGeom>
          <a:noFill/>
        </p:spPr>
        <p:txBody>
          <a:bodyPr vert="eaVert" wrap="square" rtlCol="0">
            <a:spAutoFit/>
          </a:bodyPr>
          <a:lstStyle/>
          <a:p>
            <a:r>
              <a:rPr lang="zh-CN" altLang="en-US" sz="6600" b="1" dirty="0">
                <a:solidFill>
                  <a:schemeClr val="bg1"/>
                </a:solidFill>
                <a:latin typeface="微软雅黑" panose="020B0503020204020204" pitchFamily="34" charset="-122"/>
                <a:ea typeface="微软雅黑" panose="020B0503020204020204" pitchFamily="34" charset="-122"/>
              </a:rPr>
              <a:t>祝愿取得好成绩</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463234" y="4109388"/>
            <a:ext cx="1224684" cy="1224684"/>
          </a:xfrm>
          <a:prstGeom prst="rect">
            <a:avLst/>
          </a:prstGeom>
        </p:spPr>
      </p:pic>
    </p:spTree>
  </p:cSld>
  <p:clrMapOvr>
    <a:masterClrMapping/>
  </p:clrMapOvr>
  <p:transition spd="slow" advClick="0">
    <p:split orient="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手写数字识别问题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413637" y="1700376"/>
            <a:ext cx="11254088" cy="170553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在人工智能领域，有一个非常经典的机器视觉问题</a:t>
            </a:r>
            <a:r>
              <a:rPr lang="en-US" altLang="zh-CN" dirty="0">
                <a:latin typeface="微软雅黑 Light" panose="020B0502040204020203" pitchFamily="34" charset="-122"/>
                <a:ea typeface="微软雅黑 Light" panose="020B0502040204020203" pitchFamily="34" charset="-122"/>
              </a:rPr>
              <a:t>——</a:t>
            </a:r>
            <a:r>
              <a:rPr lang="zh-CN" altLang="en-US" dirty="0">
                <a:solidFill>
                  <a:schemeClr val="accent2"/>
                </a:solidFill>
                <a:latin typeface="微软雅黑 Light" panose="020B0502040204020203" pitchFamily="34" charset="-122"/>
                <a:ea typeface="微软雅黑 Light" panose="020B0502040204020203" pitchFamily="34" charset="-122"/>
              </a:rPr>
              <a:t>手写数字识别问题</a:t>
            </a:r>
            <a:r>
              <a:rPr lang="zh-CN" altLang="en-US" dirty="0">
                <a:latin typeface="微软雅黑 Light" panose="020B0502040204020203" pitchFamily="34" charset="-122"/>
                <a:ea typeface="微软雅黑 Light" panose="020B0502040204020203" pitchFamily="34" charset="-122"/>
              </a:rPr>
              <a:t>，也就是让计算机识别手写的数字图像对应的是哪个数字。</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这个问题看似容易，其实却非常难以为不同方式书写的同一数字图像找到明确统一、容易描述的规律。</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直到</a:t>
            </a:r>
            <a:r>
              <a:rPr lang="en-US" altLang="zh-CN" dirty="0">
                <a:latin typeface="微软雅黑 Light" panose="020B0502040204020203" pitchFamily="34" charset="-122"/>
                <a:ea typeface="微软雅黑 Light" panose="020B0502040204020203" pitchFamily="34" charset="-122"/>
              </a:rPr>
              <a:t>90</a:t>
            </a:r>
            <a:r>
              <a:rPr lang="zh-CN" altLang="en-US" dirty="0">
                <a:latin typeface="微软雅黑 Light" panose="020B0502040204020203" pitchFamily="34" charset="-122"/>
                <a:ea typeface="微软雅黑 Light" panose="020B0502040204020203" pitchFamily="34" charset="-122"/>
              </a:rPr>
              <a:t>年代将机器学习技术用于该问题后，机器才能通过自我学习，大幅提升在这一问题上的表现。</a:t>
            </a:r>
            <a:endParaRPr lang="en-US" altLang="zh-CN" dirty="0">
              <a:latin typeface="微软雅黑 Light" panose="020B0502040204020203" pitchFamily="34" charset="-122"/>
              <a:ea typeface="微软雅黑 Light" panose="020B0502040204020203" pitchFamily="34" charset="-122"/>
            </a:endParaRPr>
          </a:p>
        </p:txBody>
      </p:sp>
      <p:pic>
        <p:nvPicPr>
          <p:cNvPr id="14" name="图片 13"/>
          <p:cNvPicPr>
            <a:picLocks noChangeAspect="1"/>
          </p:cNvPicPr>
          <p:nvPr/>
        </p:nvPicPr>
        <p:blipFill rotWithShape="1">
          <a:blip r:embed="rId1"/>
          <a:srcRect b="7411"/>
          <a:stretch>
            <a:fillRect/>
          </a:stretch>
        </p:blipFill>
        <p:spPr>
          <a:xfrm>
            <a:off x="3854938" y="4055019"/>
            <a:ext cx="4025900" cy="1705019"/>
          </a:xfrm>
          <a:prstGeom prst="rect">
            <a:avLst/>
          </a:prstGeom>
        </p:spPr>
      </p:pic>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手写数字识别问题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413637" y="1627697"/>
            <a:ext cx="11254088" cy="212269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神经网络作为一种典型的机器学习模型，也非常适合用于解决这个问题。</a:t>
            </a:r>
            <a:endParaRPr lang="zh-CN" altLang="en-US" dirty="0">
              <a:latin typeface="微软雅黑 Light" panose="020B0502040204020203" pitchFamily="34" charset="-122"/>
              <a:ea typeface="微软雅黑 Light" panose="020B0502040204020203" pitchFamily="34" charset="-122"/>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为了开始学习，我们必须先准备好大量的手写数字的图像作为输入数据，并标记好它们对应的数字作为输出数据。</a:t>
            </a:r>
            <a:endParaRPr lang="zh-CN" altLang="en-US" dirty="0">
              <a:latin typeface="微软雅黑 Light" panose="020B0502040204020203" pitchFamily="34" charset="-122"/>
              <a:ea typeface="微软雅黑 Light" panose="020B0502040204020203" pitchFamily="34" charset="-122"/>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名为</a:t>
            </a:r>
            <a:r>
              <a:rPr lang="en-GB" altLang="zh-CN" dirty="0">
                <a:latin typeface="微软雅黑 Light" panose="020B0502040204020203" pitchFamily="34" charset="-122"/>
                <a:ea typeface="微软雅黑 Light" panose="020B0502040204020203" pitchFamily="34" charset="-122"/>
              </a:rPr>
              <a:t>MNIST</a:t>
            </a:r>
            <a:r>
              <a:rPr lang="zh-CN" altLang="en-US" dirty="0">
                <a:latin typeface="微软雅黑 Light" panose="020B0502040204020203" pitchFamily="34" charset="-122"/>
                <a:ea typeface="微软雅黑 Light" panose="020B0502040204020203" pitchFamily="34" charset="-122"/>
              </a:rPr>
              <a:t>的手写数字数据集中包含</a:t>
            </a:r>
            <a:r>
              <a:rPr lang="zh-CN" altLang="en-US" dirty="0">
                <a:solidFill>
                  <a:schemeClr val="accent2"/>
                </a:solidFill>
                <a:latin typeface="微软雅黑 Light" panose="020B0502040204020203" pitchFamily="34" charset="-122"/>
                <a:ea typeface="微软雅黑 Light" panose="020B0502040204020203" pitchFamily="34" charset="-122"/>
              </a:rPr>
              <a:t>七万张手写数字图片</a:t>
            </a:r>
            <a:r>
              <a:rPr lang="zh-CN" altLang="en-US" dirty="0">
                <a:latin typeface="微软雅黑 Light" panose="020B0502040204020203" pitchFamily="34" charset="-122"/>
                <a:ea typeface="微软雅黑 Light" panose="020B0502040204020203" pitchFamily="34" charset="-122"/>
              </a:rPr>
              <a:t>，均预先进行了人工标注（即注明每张图片对应的数字），恰好可以满足我们的需求。</a:t>
            </a:r>
            <a:endParaRPr lang="zh-CN" altLang="en-US" dirty="0">
              <a:latin typeface="微软雅黑 Light" panose="020B0502040204020203" pitchFamily="34" charset="-122"/>
              <a:ea typeface="微软雅黑 Light" panose="020B0502040204020203" pitchFamily="34" charset="-122"/>
            </a:endParaRPr>
          </a:p>
        </p:txBody>
      </p:sp>
      <p:pic>
        <p:nvPicPr>
          <p:cNvPr id="14" name="图片 13"/>
          <p:cNvPicPr>
            <a:picLocks noChangeAspect="1"/>
          </p:cNvPicPr>
          <p:nvPr/>
        </p:nvPicPr>
        <p:blipFill rotWithShape="1">
          <a:blip r:embed="rId1"/>
          <a:srcRect b="7411"/>
          <a:stretch>
            <a:fillRect/>
          </a:stretch>
        </p:blipFill>
        <p:spPr>
          <a:xfrm>
            <a:off x="3854938" y="4055019"/>
            <a:ext cx="4025900" cy="1705019"/>
          </a:xfrm>
          <a:prstGeom prst="rect">
            <a:avLst/>
          </a:prstGeom>
        </p:spPr>
      </p:pic>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手写数字识别问题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746927" y="1499100"/>
            <a:ext cx="11254088" cy="45903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在</a:t>
            </a:r>
            <a:r>
              <a:rPr lang="en-GB" altLang="zh-CN" dirty="0" err="1">
                <a:latin typeface="微软雅黑 Light" panose="020B0502040204020203" pitchFamily="34" charset="-122"/>
                <a:ea typeface="微软雅黑 Light" panose="020B0502040204020203" pitchFamily="34" charset="-122"/>
              </a:rPr>
              <a:t>Keras</a:t>
            </a:r>
            <a:r>
              <a:rPr lang="zh-CN" altLang="en-US" dirty="0">
                <a:latin typeface="微软雅黑 Light" panose="020B0502040204020203" pitchFamily="34" charset="-122"/>
                <a:ea typeface="微软雅黑 Light" panose="020B0502040204020203" pitchFamily="34" charset="-122"/>
              </a:rPr>
              <a:t>中，导入这一数据集可以通过下面的</a:t>
            </a:r>
            <a:r>
              <a:rPr lang="en-GB" altLang="zh-CN" dirty="0">
                <a:latin typeface="微软雅黑 Light" panose="020B0502040204020203" pitchFamily="34" charset="-122"/>
                <a:ea typeface="微软雅黑 Light" panose="020B0502040204020203" pitchFamily="34" charset="-122"/>
              </a:rPr>
              <a:t>Python</a:t>
            </a:r>
            <a:r>
              <a:rPr lang="zh-CN" altLang="en-US" dirty="0">
                <a:latin typeface="微软雅黑 Light" panose="020B0502040204020203" pitchFamily="34" charset="-122"/>
                <a:ea typeface="微软雅黑 Light" panose="020B0502040204020203" pitchFamily="34" charset="-122"/>
              </a:rPr>
              <a:t>程序完成。</a:t>
            </a:r>
            <a:endParaRPr lang="zh-CN" altLang="en-US" dirty="0">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656767" y="2405970"/>
            <a:ext cx="10210229" cy="1294329"/>
          </a:xfrm>
          <a:prstGeom prst="rect">
            <a:avLst/>
          </a:prstGeom>
          <a:solidFill>
            <a:schemeClr val="bg1"/>
          </a:solidFill>
          <a:ln>
            <a:solidFill>
              <a:schemeClr val="tx1"/>
            </a:solidFill>
          </a:ln>
        </p:spPr>
        <p:txBody>
          <a:bodyPr wrap="square">
            <a:spAutoFit/>
          </a:bodyPr>
          <a:lstStyle/>
          <a:p>
            <a:pPr>
              <a:lnSpc>
                <a:spcPct val="150000"/>
              </a:lnSpc>
            </a:pPr>
            <a:r>
              <a:rPr lang="en-GB" altLang="zh-CN" dirty="0">
                <a:solidFill>
                  <a:srgbClr val="FF7700"/>
                </a:solidFill>
                <a:effectLst/>
                <a:latin typeface="Consolas" panose="020B0609020204030204" pitchFamily="49" charset="0"/>
                <a:cs typeface="Consolas" panose="020B0609020204030204" pitchFamily="49" charset="0"/>
              </a:rPr>
              <a:t>from </a:t>
            </a:r>
            <a:r>
              <a:rPr lang="en-GB" altLang="zh-CN" dirty="0" err="1">
                <a:latin typeface="Consolas" panose="020B0609020204030204" pitchFamily="49" charset="0"/>
                <a:cs typeface="Consolas" panose="020B0609020204030204" pitchFamily="49" charset="0"/>
              </a:rPr>
              <a:t>tensorflow.keras.datasets</a:t>
            </a:r>
            <a:r>
              <a:rPr lang="en-GB" altLang="zh-CN" dirty="0">
                <a:latin typeface="Consolas" panose="020B0609020204030204" pitchFamily="49" charset="0"/>
                <a:cs typeface="Consolas" panose="020B0609020204030204" pitchFamily="49" charset="0"/>
              </a:rPr>
              <a:t> </a:t>
            </a:r>
            <a:r>
              <a:rPr lang="en-GB" altLang="zh-CN" dirty="0">
                <a:solidFill>
                  <a:srgbClr val="FF7700"/>
                </a:solidFill>
                <a:effectLst/>
                <a:latin typeface="Consolas" panose="020B0609020204030204" pitchFamily="49" charset="0"/>
                <a:cs typeface="Consolas" panose="020B0609020204030204" pitchFamily="49" charset="0"/>
              </a:rPr>
              <a:t>import </a:t>
            </a:r>
            <a:r>
              <a:rPr lang="en-GB" altLang="zh-CN" dirty="0" err="1">
                <a:latin typeface="Consolas" panose="020B0609020204030204" pitchFamily="49" charset="0"/>
                <a:cs typeface="Consolas" panose="020B0609020204030204" pitchFamily="49" charset="0"/>
              </a:rPr>
              <a:t>mnist</a:t>
            </a:r>
            <a:br>
              <a:rPr lang="en-GB" altLang="zh-CN" dirty="0">
                <a:latin typeface="Consolas" panose="020B0609020204030204" pitchFamily="49" charset="0"/>
                <a:cs typeface="Consolas" panose="020B0609020204030204" pitchFamily="49" charset="0"/>
              </a:rPr>
            </a:br>
            <a:br>
              <a:rPr lang="en-GB" altLang="zh-CN" dirty="0">
                <a:latin typeface="Consolas" panose="020B0609020204030204" pitchFamily="49" charset="0"/>
                <a:cs typeface="Consolas" panose="020B0609020204030204" pitchFamily="49" charset="0"/>
              </a:rPr>
            </a:b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train_images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train_labels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test_images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test_labels</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mnist.load_data</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
        <p:nvSpPr>
          <p:cNvPr id="15" name="文本框 14"/>
          <p:cNvSpPr txBox="1"/>
          <p:nvPr/>
        </p:nvSpPr>
        <p:spPr>
          <a:xfrm>
            <a:off x="746927" y="4172530"/>
            <a:ext cx="10029910" cy="170719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初次运行该程序时，程序会自动地从服务器下载数据集文件。</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如果遇到网络连接问题，可以将本课文件“</a:t>
            </a:r>
            <a:r>
              <a:rPr lang="en-US" altLang="zh-CN" dirty="0" err="1">
                <a:latin typeface="微软雅黑 Light" panose="020B0502040204020203" pitchFamily="34" charset="-122"/>
                <a:ea typeface="微软雅黑 Light" panose="020B0502040204020203" pitchFamily="34" charset="-122"/>
              </a:rPr>
              <a:t>mnist.npz</a:t>
            </a:r>
            <a:r>
              <a:rPr lang="zh-CN" altLang="en-US" dirty="0">
                <a:latin typeface="微软雅黑 Light" panose="020B0502040204020203" pitchFamily="34" charset="-122"/>
                <a:ea typeface="微软雅黑 Light" panose="020B0502040204020203" pitchFamily="34" charset="-122"/>
              </a:rPr>
              <a:t>”拷贝到“系统用户目录</a:t>
            </a:r>
            <a:r>
              <a:rPr lang="en-US" altLang="zh-CN" dirty="0">
                <a:latin typeface="微软雅黑 Light" panose="020B0502040204020203" pitchFamily="34" charset="-122"/>
                <a:ea typeface="微软雅黑 Light" panose="020B0502040204020203" pitchFamily="34" charset="-122"/>
              </a:rPr>
              <a:t>/.</a:t>
            </a:r>
            <a:r>
              <a:rPr lang="en-US" altLang="zh-CN" dirty="0" err="1">
                <a:latin typeface="微软雅黑 Light" panose="020B0502040204020203" pitchFamily="34" charset="-122"/>
                <a:ea typeface="微软雅黑 Light" panose="020B0502040204020203" pitchFamily="34" charset="-122"/>
              </a:rPr>
              <a:t>keras</a:t>
            </a:r>
            <a:r>
              <a:rPr lang="en-US" altLang="zh-CN" dirty="0">
                <a:latin typeface="微软雅黑 Light" panose="020B0502040204020203" pitchFamily="34" charset="-122"/>
                <a:ea typeface="微软雅黑 Light" panose="020B0502040204020203" pitchFamily="34" charset="-122"/>
              </a:rPr>
              <a:t>/datasets</a:t>
            </a:r>
            <a:r>
              <a:rPr lang="zh-CN" altLang="en-US" dirty="0">
                <a:latin typeface="微软雅黑 Light" panose="020B0502040204020203" pitchFamily="34" charset="-122"/>
                <a:ea typeface="微软雅黑 Light" panose="020B0502040204020203" pitchFamily="34" charset="-122"/>
              </a:rPr>
              <a:t>”。</a:t>
            </a:r>
            <a:endParaRPr lang="en-US" altLang="zh-CN" dirty="0">
              <a:latin typeface="微软雅黑 Light" panose="020B0502040204020203" pitchFamily="34" charset="-122"/>
              <a:ea typeface="微软雅黑 Light" panose="020B0502040204020203" pitchFamily="34" charset="-122"/>
            </a:endParaRPr>
          </a:p>
          <a:p>
            <a:pPr marL="742950" lvl="1" indent="-285750">
              <a:lnSpc>
                <a:spcPct val="150000"/>
              </a:lnSpc>
              <a:buFont typeface="Wingdings" panose="05000000000000000000" pitchFamily="2" charset="2"/>
              <a:buChar char="Ø"/>
            </a:pPr>
            <a:r>
              <a:rPr lang="zh-CN" altLang="en-US" dirty="0">
                <a:latin typeface="微软雅黑 Light" panose="020B0502040204020203" pitchFamily="34" charset="-122"/>
                <a:ea typeface="微软雅黑 Light" panose="020B0502040204020203" pitchFamily="34" charset="-122"/>
              </a:rPr>
              <a:t>如果看不到</a:t>
            </a:r>
            <a:r>
              <a:rPr lang="en-US" altLang="zh-CN" dirty="0">
                <a:latin typeface="微软雅黑 Light" panose="020B0502040204020203" pitchFamily="34" charset="-122"/>
                <a:ea typeface="微软雅黑 Light" panose="020B0502040204020203" pitchFamily="34" charset="-122"/>
              </a:rPr>
              <a:t>.</a:t>
            </a:r>
            <a:r>
              <a:rPr lang="en-US" altLang="zh-CN" dirty="0" err="1">
                <a:latin typeface="微软雅黑 Light" panose="020B0502040204020203" pitchFamily="34" charset="-122"/>
                <a:ea typeface="微软雅黑 Light" panose="020B0502040204020203" pitchFamily="34" charset="-122"/>
              </a:rPr>
              <a:t>keras</a:t>
            </a:r>
            <a:r>
              <a:rPr lang="zh-CN" altLang="en-US" dirty="0">
                <a:latin typeface="微软雅黑 Light" panose="020B0502040204020203" pitchFamily="34" charset="-122"/>
                <a:ea typeface="微软雅黑 Light" panose="020B0502040204020203" pitchFamily="34" charset="-122"/>
              </a:rPr>
              <a:t>目录，请设置显示隐藏文件。</a:t>
            </a:r>
            <a:endParaRPr lang="en-US" altLang="zh-CN" dirty="0">
              <a:latin typeface="微软雅黑 Light" panose="020B0502040204020203" pitchFamily="34" charset="-122"/>
              <a:ea typeface="微软雅黑 Light" panose="020B0502040204020203" pitchFamily="34" charset="-122"/>
            </a:endParaRPr>
          </a:p>
          <a:p>
            <a:pPr marL="742950" lvl="1" indent="-285750">
              <a:lnSpc>
                <a:spcPct val="150000"/>
              </a:lnSpc>
              <a:buFont typeface="Wingdings" panose="05000000000000000000" pitchFamily="2" charset="2"/>
              <a:buChar char="Ø"/>
            </a:pPr>
            <a:r>
              <a:rPr lang="zh-CN" altLang="en-US" dirty="0">
                <a:latin typeface="微软雅黑 Light" panose="020B0502040204020203" pitchFamily="34" charset="-122"/>
                <a:ea typeface="微软雅黑 Light" panose="020B0502040204020203" pitchFamily="34" charset="-122"/>
              </a:rPr>
              <a:t>如果</a:t>
            </a:r>
            <a:r>
              <a:rPr lang="en-US" altLang="zh-CN" dirty="0">
                <a:latin typeface="微软雅黑 Light" panose="020B0502040204020203" pitchFamily="34" charset="-122"/>
                <a:ea typeface="微软雅黑 Light" panose="020B0502040204020203" pitchFamily="34" charset="-122"/>
              </a:rPr>
              <a:t>datasets</a:t>
            </a:r>
            <a:r>
              <a:rPr lang="zh-CN" altLang="en-US" dirty="0">
                <a:latin typeface="微软雅黑 Light" panose="020B0502040204020203" pitchFamily="34" charset="-122"/>
                <a:ea typeface="微软雅黑 Light" panose="020B0502040204020203" pitchFamily="34" charset="-122"/>
              </a:rPr>
              <a:t>目录不存在，请手动新建。</a:t>
            </a:r>
            <a:endParaRPr lang="en-US" altLang="zh-CN" dirty="0">
              <a:latin typeface="微软雅黑 Light" panose="020B0502040204020203" pitchFamily="34" charset="-122"/>
              <a:ea typeface="微软雅黑 Light" panose="020B0502040204020203" pitchFamily="34" charset="-122"/>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手写数字识别问题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467825" y="3569088"/>
            <a:ext cx="11254088" cy="212103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通过这段程序，我们读一次性取了七万张手写数字图片与其对应的标签（也就是数字类别），并将它们拆分为了六万张训练数据（</a:t>
            </a:r>
            <a:r>
              <a:rPr lang="en-GB" altLang="zh-CN" dirty="0" err="1">
                <a:latin typeface="微软雅黑 Light" panose="020B0502040204020203" pitchFamily="34" charset="-122"/>
                <a:ea typeface="微软雅黑 Light" panose="020B0502040204020203" pitchFamily="34" charset="-122"/>
              </a:rPr>
              <a:t>train_images</a:t>
            </a:r>
            <a:r>
              <a:rPr lang="zh-CN" altLang="en-GB"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构成的训练集和一万张测试数据（</a:t>
            </a:r>
            <a:r>
              <a:rPr lang="en-GB" altLang="zh-CN" dirty="0" err="1">
                <a:latin typeface="微软雅黑 Light" panose="020B0502040204020203" pitchFamily="34" charset="-122"/>
                <a:ea typeface="微软雅黑 Light" panose="020B0502040204020203" pitchFamily="34" charset="-122"/>
              </a:rPr>
              <a:t>test_images</a:t>
            </a:r>
            <a:r>
              <a:rPr lang="zh-CN" altLang="en-GB"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构成的测试集。</a:t>
            </a:r>
            <a:endParaRPr lang="en-US" altLang="zh-CN" dirty="0">
              <a:latin typeface="微软雅黑 Light" panose="020B0502040204020203" pitchFamily="34" charset="-122"/>
              <a:ea typeface="微软雅黑 Light" panose="020B0502040204020203" pitchFamily="34" charset="-122"/>
            </a:endParaRPr>
          </a:p>
          <a:p>
            <a:pPr>
              <a:lnSpc>
                <a:spcPct val="150000"/>
              </a:lnSpc>
            </a:pPr>
            <a:endParaRPr lang="zh-CN" altLang="en-US" dirty="0">
              <a:latin typeface="微软雅黑 Light" panose="020B0502040204020203" pitchFamily="34" charset="-122"/>
              <a:ea typeface="微软雅黑 Light" panose="020B0502040204020203" pitchFamily="34" charset="-122"/>
            </a:endParaRPr>
          </a:p>
          <a:p>
            <a:pPr marL="285750" indent="-285750">
              <a:lnSpc>
                <a:spcPct val="150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我们的目标是利用训练集中的图像数据训练出一个较好的神经网络模型，以使它可以在模型从未见过的测试集数据上展现出良好的预测能力。</a:t>
            </a:r>
            <a:endParaRPr lang="zh-CN" altLang="en-US"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721154" y="1765066"/>
            <a:ext cx="10210229" cy="463332"/>
          </a:xfrm>
          <a:prstGeom prst="rect">
            <a:avLst/>
          </a:prstGeom>
          <a:solidFill>
            <a:schemeClr val="bg1"/>
          </a:solidFill>
        </p:spPr>
        <p:txBody>
          <a:bodyPr wrap="square">
            <a:spAutoFit/>
          </a:bodyPr>
          <a:lstStyle/>
          <a:p>
            <a:pPr>
              <a:lnSpc>
                <a:spcPct val="150000"/>
              </a:lnSpc>
            </a:pPr>
            <a:r>
              <a:rPr lang="en-GB" altLang="zh-CN" dirty="0">
                <a:latin typeface="Consolas" panose="020B0609020204030204" pitchFamily="49" charset="0"/>
                <a:cs typeface="Consolas" panose="020B0609020204030204" pitchFamily="49" charset="0"/>
              </a:rPr>
              <a:t>(</a:t>
            </a:r>
            <a:r>
              <a:rPr lang="en-GB" altLang="zh-CN" dirty="0" err="1">
                <a:latin typeface="Consolas" panose="020B0609020204030204" pitchFamily="49" charset="0"/>
                <a:cs typeface="Consolas" panose="020B0609020204030204" pitchFamily="49" charset="0"/>
              </a:rPr>
              <a:t>train_images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train_labels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test_images</a:t>
            </a:r>
            <a:r>
              <a:rPr lang="en-GB" altLang="zh-CN" dirty="0">
                <a:latin typeface="Consolas" panose="020B0609020204030204" pitchFamily="49" charset="0"/>
                <a:cs typeface="Consolas" panose="020B0609020204030204" pitchFamily="49" charset="0"/>
              </a:rPr>
              <a:t>, </a:t>
            </a:r>
            <a:r>
              <a:rPr lang="en-GB" altLang="zh-CN" dirty="0" err="1">
                <a:latin typeface="Consolas" panose="020B0609020204030204" pitchFamily="49" charset="0"/>
                <a:cs typeface="Consolas" panose="020B0609020204030204" pitchFamily="49" charset="0"/>
              </a:rPr>
              <a:t>test_labels</a:t>
            </a:r>
            <a:r>
              <a:rPr lang="en-GB" altLang="zh-CN" dirty="0">
                <a:latin typeface="Consolas" panose="020B0609020204030204" pitchFamily="49" charset="0"/>
                <a:cs typeface="Consolas" panose="020B0609020204030204" pitchFamily="49" charset="0"/>
              </a:rPr>
              <a:t>) = </a:t>
            </a:r>
            <a:r>
              <a:rPr lang="en-GB" altLang="zh-CN" dirty="0" err="1">
                <a:latin typeface="Consolas" panose="020B0609020204030204" pitchFamily="49" charset="0"/>
                <a:cs typeface="Consolas" panose="020B0609020204030204" pitchFamily="49" charset="0"/>
              </a:rPr>
              <a:t>mnist.load_data</a:t>
            </a:r>
            <a:r>
              <a:rPr lang="en-GB" altLang="zh-CN" dirty="0">
                <a:latin typeface="Consolas" panose="020B0609020204030204" pitchFamily="49" charset="0"/>
                <a:cs typeface="Consolas" panose="020B0609020204030204" pitchFamily="49" charset="0"/>
              </a:rPr>
              <a:t>()</a:t>
            </a:r>
            <a:endParaRPr lang="zh-CN" altLang="en-US" dirty="0">
              <a:latin typeface="Consolas" panose="020B0609020204030204" pitchFamily="49" charset="0"/>
              <a:cs typeface="Consolas" panose="020B0609020204030204" pitchFamily="49" charset="0"/>
            </a:endParaRPr>
          </a:p>
        </p:txBody>
      </p:sp>
      <p:sp>
        <p:nvSpPr>
          <p:cNvPr id="16" name="下箭头标注 15"/>
          <p:cNvSpPr/>
          <p:nvPr/>
        </p:nvSpPr>
        <p:spPr>
          <a:xfrm>
            <a:off x="917643" y="1867419"/>
            <a:ext cx="1557637" cy="541956"/>
          </a:xfrm>
          <a:prstGeom prst="downArrowCallout">
            <a:avLst/>
          </a:prstGeom>
          <a:solidFill>
            <a:srgbClr val="FF9300">
              <a:alpha val="3529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文本框 17"/>
          <p:cNvSpPr txBox="1"/>
          <p:nvPr/>
        </p:nvSpPr>
        <p:spPr>
          <a:xfrm>
            <a:off x="1085912" y="2362839"/>
            <a:ext cx="1221098" cy="477054"/>
          </a:xfrm>
          <a:prstGeom prst="rect">
            <a:avLst/>
          </a:prstGeom>
          <a:noFill/>
        </p:spPr>
        <p:txBody>
          <a:bodyPr wrap="square" rtlCol="0" anchor="t">
            <a:noAutofit/>
          </a:bodyPr>
          <a:lstStyle/>
          <a:p>
            <a:pPr algn="ctr">
              <a:lnSpc>
                <a:spcPct val="150000"/>
              </a:lnSpc>
              <a:spcBef>
                <a:spcPts val="0"/>
              </a:spcBef>
              <a:spcAft>
                <a:spcPts val="0"/>
              </a:spcAft>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Source Han Sans SC" panose="020B0800000000000000" charset="-122"/>
                <a:sym typeface="+mn-ea"/>
              </a:rPr>
              <a:t>训练集图像</a:t>
            </a:r>
            <a:endPar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Source Han Sans SC" panose="020B0800000000000000" charset="-122"/>
              <a:sym typeface="+mn-ea"/>
            </a:endParaRPr>
          </a:p>
        </p:txBody>
      </p:sp>
      <p:sp>
        <p:nvSpPr>
          <p:cNvPr id="19" name="下箭头标注 18"/>
          <p:cNvSpPr/>
          <p:nvPr/>
        </p:nvSpPr>
        <p:spPr>
          <a:xfrm>
            <a:off x="2643549" y="1867419"/>
            <a:ext cx="1557637" cy="541956"/>
          </a:xfrm>
          <a:prstGeom prst="downArrowCallout">
            <a:avLst/>
          </a:prstGeom>
          <a:solidFill>
            <a:srgbClr val="FF9300">
              <a:alpha val="3529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文本框 19"/>
          <p:cNvSpPr txBox="1"/>
          <p:nvPr/>
        </p:nvSpPr>
        <p:spPr>
          <a:xfrm>
            <a:off x="2811818" y="2362839"/>
            <a:ext cx="1221098" cy="477054"/>
          </a:xfrm>
          <a:prstGeom prst="rect">
            <a:avLst/>
          </a:prstGeom>
          <a:noFill/>
        </p:spPr>
        <p:txBody>
          <a:bodyPr wrap="square" rtlCol="0" anchor="t">
            <a:noAutofit/>
          </a:bodyPr>
          <a:lstStyle/>
          <a:p>
            <a:pPr algn="ctr">
              <a:lnSpc>
                <a:spcPct val="150000"/>
              </a:lnSpc>
              <a:spcBef>
                <a:spcPts val="0"/>
              </a:spcBef>
              <a:spcAft>
                <a:spcPts val="0"/>
              </a:spcAft>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Source Han Sans SC" panose="020B0800000000000000" charset="-122"/>
                <a:sym typeface="+mn-ea"/>
              </a:rPr>
              <a:t>训练集标签</a:t>
            </a:r>
            <a:endPar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Source Han Sans SC" panose="020B0800000000000000" charset="-122"/>
              <a:sym typeface="+mn-ea"/>
            </a:endParaRPr>
          </a:p>
        </p:txBody>
      </p:sp>
      <p:sp>
        <p:nvSpPr>
          <p:cNvPr id="21" name="下箭头标注 20"/>
          <p:cNvSpPr/>
          <p:nvPr/>
        </p:nvSpPr>
        <p:spPr>
          <a:xfrm>
            <a:off x="4705502" y="1859063"/>
            <a:ext cx="1389367" cy="541956"/>
          </a:xfrm>
          <a:prstGeom prst="downArrowCallout">
            <a:avLst/>
          </a:prstGeom>
          <a:solidFill>
            <a:srgbClr val="FF9300">
              <a:alpha val="3529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4" name="文本框 23"/>
          <p:cNvSpPr txBox="1"/>
          <p:nvPr/>
        </p:nvSpPr>
        <p:spPr>
          <a:xfrm>
            <a:off x="4789882" y="2366273"/>
            <a:ext cx="1221098" cy="477054"/>
          </a:xfrm>
          <a:prstGeom prst="rect">
            <a:avLst/>
          </a:prstGeom>
          <a:noFill/>
        </p:spPr>
        <p:txBody>
          <a:bodyPr wrap="square" rtlCol="0" anchor="t">
            <a:noAutofit/>
          </a:bodyPr>
          <a:lstStyle/>
          <a:p>
            <a:pPr algn="ctr">
              <a:lnSpc>
                <a:spcPct val="150000"/>
              </a:lnSpc>
              <a:spcBef>
                <a:spcPts val="0"/>
              </a:spcBef>
              <a:spcAft>
                <a:spcPts val="0"/>
              </a:spcAft>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Source Han Sans SC" panose="020B0800000000000000" charset="-122"/>
                <a:sym typeface="+mn-ea"/>
              </a:rPr>
              <a:t>测试集图像</a:t>
            </a:r>
            <a:endPar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Source Han Sans SC" panose="020B0800000000000000" charset="-122"/>
              <a:sym typeface="+mn-ea"/>
            </a:endParaRPr>
          </a:p>
        </p:txBody>
      </p:sp>
      <p:sp>
        <p:nvSpPr>
          <p:cNvPr id="26" name="下箭头标注 25"/>
          <p:cNvSpPr/>
          <p:nvPr/>
        </p:nvSpPr>
        <p:spPr>
          <a:xfrm>
            <a:off x="6291359" y="1867419"/>
            <a:ext cx="1389368" cy="541956"/>
          </a:xfrm>
          <a:prstGeom prst="downArrowCallout">
            <a:avLst/>
          </a:prstGeom>
          <a:solidFill>
            <a:srgbClr val="FF9300">
              <a:alpha val="3529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7" name="文本框 26"/>
          <p:cNvSpPr txBox="1"/>
          <p:nvPr/>
        </p:nvSpPr>
        <p:spPr>
          <a:xfrm>
            <a:off x="6375248" y="2374662"/>
            <a:ext cx="1221098" cy="477054"/>
          </a:xfrm>
          <a:prstGeom prst="rect">
            <a:avLst/>
          </a:prstGeom>
          <a:noFill/>
        </p:spPr>
        <p:txBody>
          <a:bodyPr wrap="square" rtlCol="0" anchor="t">
            <a:noAutofit/>
          </a:bodyPr>
          <a:lstStyle/>
          <a:p>
            <a:pPr algn="ctr">
              <a:lnSpc>
                <a:spcPct val="150000"/>
              </a:lnSpc>
              <a:spcBef>
                <a:spcPts val="0"/>
              </a:spcBef>
              <a:spcAft>
                <a:spcPts val="0"/>
              </a:spcAft>
            </a:pP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Source Han Sans SC" panose="020B0800000000000000" charset="-122"/>
                <a:sym typeface="+mn-ea"/>
              </a:rPr>
              <a:t>测试集标签</a:t>
            </a:r>
            <a:endPar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Source Han Sans SC" panose="020B0800000000000000" charset="-122"/>
              <a:sym typeface="+mn-ea"/>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手写数字识别问题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28" name="文本框 27"/>
          <p:cNvSpPr txBox="1"/>
          <p:nvPr/>
        </p:nvSpPr>
        <p:spPr>
          <a:xfrm>
            <a:off x="573409" y="1412150"/>
            <a:ext cx="10535868" cy="96327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在前几节课中，水果的尺寸、重量，顾客的收入、年龄都是以数字形式直接储存的数据。</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a:p>
            <a:pPr marL="285750" indent="-285750">
              <a:lnSpc>
                <a:spcPct val="150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cs typeface="Alibaba PuHuiTi" pitchFamily="18" charset="-122"/>
              </a:rPr>
              <a:t>那么，一张“照片”或“图片”，计算机又是怎样储存的呢？</a:t>
            </a:r>
            <a:endParaRPr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pic>
        <p:nvPicPr>
          <p:cNvPr id="29" name="Picture 2" descr="Binary Images"/>
          <p:cNvPicPr>
            <a:picLocks noChangeAspect="1" noChangeArrowheads="1"/>
          </p:cNvPicPr>
          <p:nvPr/>
        </p:nvPicPr>
        <p:blipFill rotWithShape="1">
          <a:blip r:embed="rId1">
            <a:extLst>
              <a:ext uri="{28A0092B-C50C-407E-A947-70E740481C1C}">
                <a14:useLocalDpi xmlns:a14="http://schemas.microsoft.com/office/drawing/2010/main" val="0"/>
              </a:ext>
            </a:extLst>
          </a:blip>
          <a:srcRect l="72746" r="364" b="58468"/>
          <a:stretch>
            <a:fillRect/>
          </a:stretch>
        </p:blipFill>
        <p:spPr bwMode="auto">
          <a:xfrm>
            <a:off x="2628852" y="2689284"/>
            <a:ext cx="2356834" cy="2390905"/>
          </a:xfrm>
          <a:prstGeom prst="rect">
            <a:avLst/>
          </a:prstGeom>
          <a:noFill/>
          <a:extLst>
            <a:ext uri="{909E8E84-426E-40DD-AFC4-6F175D3DCCD1}">
              <a14:hiddenFill xmlns:a14="http://schemas.microsoft.com/office/drawing/2010/main">
                <a:solidFill>
                  <a:srgbClr val="FFFFFF"/>
                </a:solidFill>
              </a14:hiddenFill>
            </a:ext>
          </a:extLst>
        </p:spPr>
      </p:pic>
      <p:sp>
        <p:nvSpPr>
          <p:cNvPr id="30" name="文本框 29"/>
          <p:cNvSpPr txBox="1"/>
          <p:nvPr/>
        </p:nvSpPr>
        <p:spPr>
          <a:xfrm>
            <a:off x="914496" y="5235002"/>
            <a:ext cx="5853448" cy="486287"/>
          </a:xfrm>
          <a:prstGeom prst="rect">
            <a:avLst/>
          </a:prstGeom>
          <a:noFill/>
        </p:spPr>
        <p:txBody>
          <a:bodyPr wrap="square" rtlCol="0">
            <a:spAutoFit/>
          </a:bodyPr>
          <a:lstStyle/>
          <a:p>
            <a:pPr algn="ct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以最简单的纯黑、纯白组成的图片为例</a:t>
            </a:r>
            <a:endParaRPr kumimoji="1"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31" name="文本框 30"/>
          <p:cNvSpPr txBox="1"/>
          <p:nvPr/>
        </p:nvSpPr>
        <p:spPr>
          <a:xfrm>
            <a:off x="954171" y="5743893"/>
            <a:ext cx="5853448" cy="486287"/>
          </a:xfrm>
          <a:prstGeom prst="rect">
            <a:avLst/>
          </a:prstGeom>
          <a:noFill/>
        </p:spPr>
        <p:txBody>
          <a:bodyPr wrap="square" rtlCol="0">
            <a:spAutoFit/>
          </a:bodyPr>
          <a:lstStyle/>
          <a:p>
            <a:pPr algn="ct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计算机通常用数字</a:t>
            </a:r>
            <a:r>
              <a:rPr lang="en-US" altLang="zh-CN" sz="2000" dirty="0">
                <a:latin typeface="微软雅黑 Light" panose="020B0502040204020203" pitchFamily="34" charset="-122"/>
                <a:ea typeface="微软雅黑 Light" panose="020B0502040204020203" pitchFamily="34" charset="-122"/>
                <a:cs typeface="Alibaba PuHuiTi" pitchFamily="18" charset="-122"/>
              </a:rPr>
              <a:t>1</a:t>
            </a:r>
            <a:r>
              <a:rPr lang="zh-CN" altLang="en-US" sz="2000" dirty="0">
                <a:latin typeface="微软雅黑 Light" panose="020B0502040204020203" pitchFamily="34" charset="-122"/>
                <a:ea typeface="微软雅黑 Light" panose="020B0502040204020203" pitchFamily="34" charset="-122"/>
                <a:cs typeface="Alibaba PuHuiTi" pitchFamily="18" charset="-122"/>
              </a:rPr>
              <a:t>代表白，</a:t>
            </a:r>
            <a:r>
              <a:rPr lang="en-US" altLang="zh-CN" sz="2000" dirty="0">
                <a:latin typeface="微软雅黑 Light" panose="020B0502040204020203" pitchFamily="34" charset="-122"/>
                <a:ea typeface="微软雅黑 Light" panose="020B0502040204020203" pitchFamily="34" charset="-122"/>
                <a:cs typeface="Alibaba PuHuiTi" pitchFamily="18" charset="-122"/>
              </a:rPr>
              <a:t>0</a:t>
            </a:r>
            <a:r>
              <a:rPr lang="zh-CN" altLang="en-US" sz="2000" dirty="0">
                <a:latin typeface="微软雅黑 Light" panose="020B0502040204020203" pitchFamily="34" charset="-122"/>
                <a:ea typeface="微软雅黑 Light" panose="020B0502040204020203" pitchFamily="34" charset="-122"/>
                <a:cs typeface="Alibaba PuHuiTi" pitchFamily="18" charset="-122"/>
              </a:rPr>
              <a:t>代表黑</a:t>
            </a:r>
            <a:endParaRPr kumimoji="1"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sp>
        <p:nvSpPr>
          <p:cNvPr id="32" name="文本框 31"/>
          <p:cNvSpPr txBox="1"/>
          <p:nvPr/>
        </p:nvSpPr>
        <p:spPr>
          <a:xfrm>
            <a:off x="6521080" y="2803637"/>
            <a:ext cx="3642573" cy="3060197"/>
          </a:xfrm>
          <a:prstGeom prst="rect">
            <a:avLst/>
          </a:prstGeom>
          <a:noFill/>
        </p:spPr>
        <p:txBody>
          <a:bodyPr wrap="square" rtlCol="0">
            <a:spAutoFit/>
          </a:bodyPr>
          <a:lstStyle/>
          <a:p>
            <a:pPr algn="ctr">
              <a:lnSpc>
                <a:spcPct val="120000"/>
              </a:lnSpc>
            </a:pPr>
            <a:r>
              <a:rPr lang="en-US" altLang="zh-CN" dirty="0">
                <a:latin typeface="Monaco" pitchFamily="2" charset="0"/>
                <a:ea typeface="Alibaba PuHuiTi" pitchFamily="18" charset="-122"/>
                <a:cs typeface="Alibaba PuHuiTi" pitchFamily="18" charset="-122"/>
              </a:rPr>
              <a:t>0 0 0 0 0 0 0 0 0</a:t>
            </a:r>
            <a:endParaRPr lang="en-US" altLang="zh-CN" dirty="0">
              <a:latin typeface="Monaco" pitchFamily="2" charset="0"/>
              <a:ea typeface="Alibaba PuHuiTi" pitchFamily="18" charset="-122"/>
              <a:cs typeface="Alibaba PuHuiTi" pitchFamily="18" charset="-122"/>
            </a:endParaRPr>
          </a:p>
          <a:p>
            <a:pPr algn="ctr">
              <a:lnSpc>
                <a:spcPct val="120000"/>
              </a:lnSpc>
            </a:pPr>
            <a:r>
              <a:rPr kumimoji="1" lang="en-US" altLang="zh-CN" dirty="0">
                <a:latin typeface="Monaco" pitchFamily="2" charset="0"/>
                <a:ea typeface="Alibaba PuHuiTi" pitchFamily="18" charset="-122"/>
                <a:cs typeface="Alibaba PuHuiTi" pitchFamily="18" charset="-122"/>
              </a:rPr>
              <a:t>0 0 1 0 0 0 1 0 0</a:t>
            </a:r>
            <a:endParaRPr kumimoji="1" lang="en-US" altLang="zh-CN" dirty="0">
              <a:latin typeface="Monaco" pitchFamily="2" charset="0"/>
              <a:ea typeface="Alibaba PuHuiTi" pitchFamily="18" charset="-122"/>
              <a:cs typeface="Alibaba PuHuiTi" pitchFamily="18" charset="-122"/>
            </a:endParaRPr>
          </a:p>
          <a:p>
            <a:pPr algn="ctr">
              <a:lnSpc>
                <a:spcPct val="120000"/>
              </a:lnSpc>
            </a:pPr>
            <a:r>
              <a:rPr kumimoji="1" lang="en-US" altLang="zh-CN" dirty="0">
                <a:latin typeface="Monaco" pitchFamily="2" charset="0"/>
                <a:ea typeface="Alibaba PuHuiTi" pitchFamily="18" charset="-122"/>
                <a:cs typeface="Alibaba PuHuiTi" pitchFamily="18" charset="-122"/>
              </a:rPr>
              <a:t>0 1 1 1 0 1 1 1 0</a:t>
            </a:r>
            <a:endParaRPr kumimoji="1" lang="en-US" altLang="zh-CN" dirty="0">
              <a:latin typeface="Monaco" pitchFamily="2" charset="0"/>
              <a:ea typeface="Alibaba PuHuiTi" pitchFamily="18" charset="-122"/>
              <a:cs typeface="Alibaba PuHuiTi" pitchFamily="18" charset="-122"/>
            </a:endParaRPr>
          </a:p>
          <a:p>
            <a:pPr algn="ctr">
              <a:lnSpc>
                <a:spcPct val="120000"/>
              </a:lnSpc>
            </a:pPr>
            <a:r>
              <a:rPr kumimoji="1" lang="en-US" altLang="zh-CN" dirty="0">
                <a:latin typeface="Monaco" pitchFamily="2" charset="0"/>
                <a:ea typeface="Alibaba PuHuiTi" pitchFamily="18" charset="-122"/>
                <a:cs typeface="Alibaba PuHuiTi" pitchFamily="18" charset="-122"/>
              </a:rPr>
              <a:t>0 1 1 1 1 1 1 1 0</a:t>
            </a:r>
            <a:endParaRPr kumimoji="1" lang="en-US" altLang="zh-CN" dirty="0">
              <a:latin typeface="Monaco" pitchFamily="2" charset="0"/>
              <a:ea typeface="Alibaba PuHuiTi" pitchFamily="18" charset="-122"/>
              <a:cs typeface="Alibaba PuHuiTi" pitchFamily="18" charset="-122"/>
            </a:endParaRPr>
          </a:p>
          <a:p>
            <a:pPr algn="ctr">
              <a:lnSpc>
                <a:spcPct val="120000"/>
              </a:lnSpc>
            </a:pPr>
            <a:r>
              <a:rPr kumimoji="1" lang="en-US" altLang="zh-CN" dirty="0">
                <a:latin typeface="Monaco" pitchFamily="2" charset="0"/>
                <a:ea typeface="Alibaba PuHuiTi" pitchFamily="18" charset="-122"/>
                <a:cs typeface="Alibaba PuHuiTi" pitchFamily="18" charset="-122"/>
              </a:rPr>
              <a:t>0 1 1 1 1 1 1 1 0</a:t>
            </a:r>
            <a:endParaRPr kumimoji="1" lang="en-US" altLang="zh-CN" dirty="0">
              <a:latin typeface="Monaco" pitchFamily="2" charset="0"/>
              <a:ea typeface="Alibaba PuHuiTi" pitchFamily="18" charset="-122"/>
              <a:cs typeface="Alibaba PuHuiTi" pitchFamily="18" charset="-122"/>
            </a:endParaRPr>
          </a:p>
          <a:p>
            <a:pPr algn="ctr">
              <a:lnSpc>
                <a:spcPct val="120000"/>
              </a:lnSpc>
            </a:pPr>
            <a:r>
              <a:rPr kumimoji="1" lang="en-US" altLang="zh-CN" dirty="0">
                <a:latin typeface="Monaco" pitchFamily="2" charset="0"/>
                <a:ea typeface="Alibaba PuHuiTi" pitchFamily="18" charset="-122"/>
                <a:cs typeface="Alibaba PuHuiTi" pitchFamily="18" charset="-122"/>
              </a:rPr>
              <a:t>0 0 1 1 1 1 1 0 0</a:t>
            </a:r>
            <a:endParaRPr kumimoji="1" lang="en-US" altLang="zh-CN" dirty="0">
              <a:latin typeface="Monaco" pitchFamily="2" charset="0"/>
              <a:ea typeface="Alibaba PuHuiTi" pitchFamily="18" charset="-122"/>
              <a:cs typeface="Alibaba PuHuiTi" pitchFamily="18" charset="-122"/>
            </a:endParaRPr>
          </a:p>
          <a:p>
            <a:pPr algn="ctr">
              <a:lnSpc>
                <a:spcPct val="120000"/>
              </a:lnSpc>
            </a:pPr>
            <a:r>
              <a:rPr kumimoji="1" lang="en-US" altLang="zh-CN" dirty="0">
                <a:latin typeface="Monaco" pitchFamily="2" charset="0"/>
                <a:ea typeface="Alibaba PuHuiTi" pitchFamily="18" charset="-122"/>
                <a:cs typeface="Alibaba PuHuiTi" pitchFamily="18" charset="-122"/>
              </a:rPr>
              <a:t>0 0 0 1 1 1 0 0 0</a:t>
            </a:r>
            <a:endParaRPr kumimoji="1" lang="en-US" altLang="zh-CN" dirty="0">
              <a:latin typeface="Monaco" pitchFamily="2" charset="0"/>
              <a:ea typeface="Alibaba PuHuiTi" pitchFamily="18" charset="-122"/>
              <a:cs typeface="Alibaba PuHuiTi" pitchFamily="18" charset="-122"/>
            </a:endParaRPr>
          </a:p>
          <a:p>
            <a:pPr algn="ctr">
              <a:lnSpc>
                <a:spcPct val="120000"/>
              </a:lnSpc>
            </a:pPr>
            <a:r>
              <a:rPr kumimoji="1" lang="en-US" altLang="zh-CN" dirty="0">
                <a:latin typeface="Monaco" pitchFamily="2" charset="0"/>
                <a:ea typeface="Alibaba PuHuiTi" pitchFamily="18" charset="-122"/>
                <a:cs typeface="Alibaba PuHuiTi" pitchFamily="18" charset="-122"/>
              </a:rPr>
              <a:t>0 0 0 0 1 0 0 0 0</a:t>
            </a:r>
            <a:endParaRPr kumimoji="1" lang="en-US" altLang="zh-CN" dirty="0">
              <a:latin typeface="Monaco" pitchFamily="2" charset="0"/>
              <a:ea typeface="Alibaba PuHuiTi" pitchFamily="18" charset="-122"/>
              <a:cs typeface="Alibaba PuHuiTi" pitchFamily="18" charset="-122"/>
            </a:endParaRPr>
          </a:p>
          <a:p>
            <a:pPr algn="ctr">
              <a:lnSpc>
                <a:spcPct val="120000"/>
              </a:lnSpc>
            </a:pPr>
            <a:r>
              <a:rPr lang="en-US" altLang="zh-CN" dirty="0">
                <a:latin typeface="Monaco" pitchFamily="2" charset="0"/>
                <a:ea typeface="Alibaba PuHuiTi" pitchFamily="18" charset="-122"/>
                <a:cs typeface="Alibaba PuHuiTi" pitchFamily="18" charset="-122"/>
              </a:rPr>
              <a:t>0 0 0 0 0 0 0 0 0</a:t>
            </a:r>
            <a:endParaRPr lang="en-US" altLang="zh-CN" dirty="0">
              <a:latin typeface="Monaco" pitchFamily="2" charset="0"/>
              <a:ea typeface="Alibaba PuHuiTi" pitchFamily="18" charset="-122"/>
              <a:cs typeface="Alibaba PuHuiTi" pitchFamily="18" charset="-122"/>
            </a:endParaRPr>
          </a:p>
        </p:txBody>
      </p:sp>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bldP spid="30" grpId="0" build="p"/>
      <p:bldP spid="31" grpId="0" build="p"/>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直接连接符 43"/>
          <p:cNvCxnSpPr/>
          <p:nvPr/>
        </p:nvCxnSpPr>
        <p:spPr>
          <a:xfrm>
            <a:off x="0" y="6483672"/>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40681" y="406106"/>
            <a:ext cx="6145619" cy="645160"/>
          </a:xfrm>
          <a:prstGeom prst="rect">
            <a:avLst/>
          </a:prstGeom>
          <a:noFill/>
        </p:spPr>
        <p:txBody>
          <a:bodyPr wrap="square" rtlCol="0">
            <a:spAutoFit/>
          </a:bodyPr>
          <a:lstStyle/>
          <a:p>
            <a:pPr algn="ctr"/>
            <a:r>
              <a:rPr lang="zh-CN" altLang="en-US" sz="3600" b="1" dirty="0">
                <a:latin typeface="微软雅黑 Light" panose="020B0502040204020203" pitchFamily="34" charset="-122"/>
                <a:ea typeface="微软雅黑 Light" panose="020B0502040204020203" pitchFamily="34" charset="-122"/>
              </a:rPr>
              <a:t>手写数字识别问题</a:t>
            </a:r>
            <a:endParaRPr lang="zh-CN" altLang="en-US" sz="3600" b="1" dirty="0">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1343842" y="1566102"/>
            <a:ext cx="8611750" cy="1348061"/>
          </a:xfrm>
          <a:prstGeom prst="rect">
            <a:avLst/>
          </a:prstGeom>
          <a:noFill/>
        </p:spPr>
        <p:txBody>
          <a:bodyPr wrap="square" rtlCol="0">
            <a:spAutoFit/>
          </a:bodyPr>
          <a:lstStyle/>
          <a:p>
            <a:pPr>
              <a:lnSpc>
                <a:spcPct val="140000"/>
              </a:lnSpc>
            </a:pPr>
            <a:r>
              <a:rPr lang="zh-CN" altLang="en-US" sz="2000" dirty="0">
                <a:latin typeface="微软雅黑 Light" panose="020B0502040204020203" pitchFamily="34" charset="-122"/>
                <a:ea typeface="微软雅黑 Light" panose="020B0502040204020203" pitchFamily="34" charset="-122"/>
                <a:cs typeface="Alibaba PuHuiTi" pitchFamily="18" charset="-122"/>
              </a:rPr>
              <a:t>计算机表示</a:t>
            </a:r>
            <a:r>
              <a:rPr lang="zh-CN" altLang="en-US" sz="2000" b="1" dirty="0">
                <a:latin typeface="微软雅黑 Light" panose="020B0502040204020203" pitchFamily="34" charset="-122"/>
                <a:ea typeface="微软雅黑 Light" panose="020B0502040204020203" pitchFamily="34" charset="-122"/>
                <a:cs typeface="Alibaba PuHuiTi" pitchFamily="18" charset="-122"/>
              </a:rPr>
              <a:t>纯黑白图像</a:t>
            </a:r>
            <a:r>
              <a:rPr lang="zh-CN" altLang="en-US" sz="2000" dirty="0">
                <a:latin typeface="微软雅黑 Light" panose="020B0502040204020203" pitchFamily="34" charset="-122"/>
                <a:ea typeface="微软雅黑 Light" panose="020B0502040204020203" pitchFamily="34" charset="-122"/>
                <a:cs typeface="Alibaba PuHuiTi" pitchFamily="18" charset="-122"/>
              </a:rPr>
              <a:t>的方法：</a:t>
            </a:r>
            <a:endParaRPr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把图像拆分为多个小方块区域（下图为</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9</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9</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共</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81</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个），称作</a:t>
            </a:r>
            <a:r>
              <a:rPr kumimoji="1" lang="zh-CN" altLang="en-US" sz="2000" dirty="0">
                <a:solidFill>
                  <a:schemeClr val="accent2"/>
                </a:solidFill>
                <a:latin typeface="微软雅黑 Light" panose="020B0502040204020203" pitchFamily="34" charset="-122"/>
                <a:ea typeface="微软雅黑 Light" panose="020B0502040204020203" pitchFamily="34" charset="-122"/>
                <a:cs typeface="Alibaba PuHuiTi" pitchFamily="18" charset="-122"/>
              </a:rPr>
              <a:t>像素</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a:t>
            </a:r>
            <a:endParaRPr kumimoji="1" lang="en-US" altLang="zh-CN" sz="2000" dirty="0">
              <a:latin typeface="微软雅黑 Light" panose="020B0502040204020203" pitchFamily="34" charset="-122"/>
              <a:ea typeface="微软雅黑 Light" panose="020B0502040204020203" pitchFamily="34" charset="-122"/>
              <a:cs typeface="Alibaba PuHuiTi" pitchFamily="18" charset="-122"/>
            </a:endParaRPr>
          </a:p>
          <a:p>
            <a:pPr marL="342900" indent="-342900">
              <a:lnSpc>
                <a:spcPct val="140000"/>
              </a:lnSpc>
              <a:buFont typeface="Arial" panose="020B0604020202020204" pitchFamily="34" charset="0"/>
              <a:buChar char="•"/>
            </a:pP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每个像素区域用</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1</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个数字表示黑（</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0</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）或白（</a:t>
            </a:r>
            <a:r>
              <a:rPr kumimoji="1" lang="en-US" altLang="zh-CN" sz="2000" dirty="0">
                <a:latin typeface="微软雅黑 Light" panose="020B0502040204020203" pitchFamily="34" charset="-122"/>
                <a:ea typeface="微软雅黑 Light" panose="020B0502040204020203" pitchFamily="34" charset="-122"/>
                <a:cs typeface="Alibaba PuHuiTi" pitchFamily="18" charset="-122"/>
              </a:rPr>
              <a:t>1</a:t>
            </a:r>
            <a:r>
              <a:rPr kumimoji="1" lang="zh-CN" altLang="en-US" sz="2000" dirty="0">
                <a:latin typeface="微软雅黑 Light" panose="020B0502040204020203" pitchFamily="34" charset="-122"/>
                <a:ea typeface="微软雅黑 Light" panose="020B0502040204020203" pitchFamily="34" charset="-122"/>
                <a:cs typeface="Alibaba PuHuiTi" pitchFamily="18" charset="-122"/>
              </a:rPr>
              <a:t>）。</a:t>
            </a:r>
            <a:endParaRPr kumimoji="1" lang="zh-CN" altLang="en-US" sz="2000" dirty="0">
              <a:latin typeface="微软雅黑 Light" panose="020B0502040204020203" pitchFamily="34" charset="-122"/>
              <a:ea typeface="微软雅黑 Light" panose="020B0502040204020203" pitchFamily="34" charset="-122"/>
              <a:cs typeface="Alibaba PuHuiTi" pitchFamily="18" charset="-122"/>
            </a:endParaRPr>
          </a:p>
        </p:txBody>
      </p:sp>
      <p:pic>
        <p:nvPicPr>
          <p:cNvPr id="15" name="Picture 2" descr="Binary Images"/>
          <p:cNvPicPr>
            <a:picLocks noChangeAspect="1" noChangeArrowheads="1"/>
          </p:cNvPicPr>
          <p:nvPr/>
        </p:nvPicPr>
        <p:blipFill rotWithShape="1">
          <a:blip r:embed="rId1">
            <a:extLst>
              <a:ext uri="{28A0092B-C50C-407E-A947-70E740481C1C}">
                <a14:useLocalDpi xmlns:a14="http://schemas.microsoft.com/office/drawing/2010/main" val="0"/>
              </a:ext>
            </a:extLst>
          </a:blip>
          <a:srcRect l="72746" r="364" b="58468"/>
          <a:stretch>
            <a:fillRect/>
          </a:stretch>
        </p:blipFill>
        <p:spPr bwMode="auto">
          <a:xfrm>
            <a:off x="4471300" y="3429000"/>
            <a:ext cx="2356834" cy="2390905"/>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700" y="301301"/>
            <a:ext cx="5477136" cy="830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a:spLocks noChangeAspect="1"/>
          </p:cNvSpPr>
          <p:nvPr/>
        </p:nvSpPr>
        <p:spPr bwMode="auto">
          <a:xfrm>
            <a:off x="794259" y="406106"/>
            <a:ext cx="4234250" cy="534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lnSpc>
                <a:spcPct val="120000"/>
              </a:lnSpc>
            </a:pPr>
            <a:r>
              <a:rPr lang="zh-CN" altLang="en-US" sz="2400" b="1" noProof="1">
                <a:solidFill>
                  <a:schemeClr val="bg1"/>
                </a:solidFill>
                <a:latin typeface="微软雅黑" panose="020B0503020204020204" pitchFamily="34" charset="-122"/>
                <a:ea typeface="微软雅黑" panose="020B0503020204020204" pitchFamily="34" charset="-122"/>
              </a:rPr>
              <a:t>专家面对面交流活动</a:t>
            </a:r>
            <a:endParaRPr lang="en-US" altLang="zh-CN" sz="2400" b="1" kern="20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tags/tag1.xml><?xml version="1.0" encoding="utf-8"?>
<p:tagLst xmlns:p="http://schemas.openxmlformats.org/presentationml/2006/main">
  <p:tag name="ISPRING_PRESENTATION_TITLE" val="6"/>
  <p:tag name="commondata" val="eyJoZGlkIjoiYzExZjU2ZDhjODFiMzQ5OTgzZDdiMjA2OTU4ZDRlYTkifQ=="/>
</p:tagLst>
</file>

<file path=ppt/theme/theme1.xml><?xml version="1.0" encoding="utf-8"?>
<a:theme xmlns:a="http://schemas.openxmlformats.org/drawingml/2006/main" name="千图网海量PPT模板www.58pic.com​​">
  <a:themeElements>
    <a:clrScheme name="新主题色1">
      <a:dk1>
        <a:srgbClr val="171616"/>
      </a:dk1>
      <a:lt1>
        <a:srgbClr val="FFFFFF"/>
      </a:lt1>
      <a:dk2>
        <a:srgbClr val="2E2C2C"/>
      </a:dk2>
      <a:lt2>
        <a:srgbClr val="E7E6E6"/>
      </a:lt2>
      <a:accent1>
        <a:srgbClr val="12318C"/>
      </a:accent1>
      <a:accent2>
        <a:srgbClr val="71308C"/>
      </a:accent2>
      <a:accent3>
        <a:srgbClr val="12318C"/>
      </a:accent3>
      <a:accent4>
        <a:srgbClr val="71308C"/>
      </a:accent4>
      <a:accent5>
        <a:srgbClr val="12318C"/>
      </a:accent5>
      <a:accent6>
        <a:srgbClr val="71308C"/>
      </a:accent6>
      <a:hlink>
        <a:srgbClr val="12318C"/>
      </a:hlink>
      <a:folHlink>
        <a:srgbClr val="71308C"/>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5396</Words>
  <Application>WPS 演示</Application>
  <PresentationFormat>宽屏</PresentationFormat>
  <Paragraphs>314</Paragraphs>
  <Slides>32</Slides>
  <Notes>32</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32</vt:i4>
      </vt:variant>
    </vt:vector>
  </HeadingPairs>
  <TitlesOfParts>
    <vt:vector size="49" baseType="lpstr">
      <vt:lpstr>Arial</vt:lpstr>
      <vt:lpstr>宋体</vt:lpstr>
      <vt:lpstr>Wingdings</vt:lpstr>
      <vt:lpstr>等线</vt:lpstr>
      <vt:lpstr>微软雅黑</vt:lpstr>
      <vt:lpstr>微软雅黑 Light</vt:lpstr>
      <vt:lpstr>Arial</vt:lpstr>
      <vt:lpstr>Consolas</vt:lpstr>
      <vt:lpstr>Source Han Sans SC</vt:lpstr>
      <vt:lpstr>Alibaba PuHuiTi</vt:lpstr>
      <vt:lpstr>Monaco</vt:lpstr>
      <vt:lpstr>Arial Unicode MS</vt:lpstr>
      <vt:lpstr>等线 Light</vt:lpstr>
      <vt:lpstr>Source Han Sans SC</vt:lpstr>
      <vt:lpstr>Yu Gothic UI</vt:lpstr>
      <vt:lpstr>Segoe Print</vt:lpstr>
      <vt:lpstr>千图网海量PPT模板www.58pic.com​​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dc:title>
  <dc:creator>lenovo</dc:creator>
  <cp:lastModifiedBy>lihuan</cp:lastModifiedBy>
  <cp:revision>611</cp:revision>
  <dcterms:created xsi:type="dcterms:W3CDTF">2018-04-10T08:10:00Z</dcterms:created>
  <dcterms:modified xsi:type="dcterms:W3CDTF">2024-12-18T07:18:52Z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124B50CCE2C7488CBDFC1C020DC1CBE1</vt:lpwstr>
  </property>
</Properties>
</file>