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1"/>
  </p:handoutMasterIdLst>
  <p:sldIdLst>
    <p:sldId id="348" r:id="rId3"/>
    <p:sldId id="7503" r:id="rId5"/>
    <p:sldId id="7706" r:id="rId6"/>
    <p:sldId id="7683" r:id="rId7"/>
    <p:sldId id="7707" r:id="rId8"/>
    <p:sldId id="7708" r:id="rId9"/>
    <p:sldId id="7692" r:id="rId10"/>
    <p:sldId id="7709" r:id="rId11"/>
    <p:sldId id="7710" r:id="rId12"/>
    <p:sldId id="7711" r:id="rId13"/>
    <p:sldId id="7712" r:id="rId14"/>
    <p:sldId id="7713" r:id="rId15"/>
    <p:sldId id="7714" r:id="rId16"/>
    <p:sldId id="7715" r:id="rId17"/>
    <p:sldId id="7716" r:id="rId18"/>
    <p:sldId id="7703" r:id="rId19"/>
    <p:sldId id="7704" r:id="rId20"/>
    <p:sldId id="7705" r:id="rId21"/>
    <p:sldId id="7717" r:id="rId22"/>
    <p:sldId id="7718" r:id="rId23"/>
    <p:sldId id="7719" r:id="rId24"/>
    <p:sldId id="7720" r:id="rId25"/>
    <p:sldId id="7721" r:id="rId26"/>
    <p:sldId id="7722" r:id="rId27"/>
    <p:sldId id="7551" r:id="rId28"/>
    <p:sldId id="7554" r:id="rId29"/>
    <p:sldId id="7431" r:id="rId30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8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200" y="984"/>
      </p:cViewPr>
      <p:guideLst>
        <p:guide orient="horz" pos="2160"/>
        <p:guide pos="3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56D44-432E-4326-8A88-ED20704E71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DE238-0091-45FA-AEB7-0C93AE403B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E29FD-5CB0-43B2-8DE4-7A81EECF5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2CAD8-F91A-409A-B778-AA74111763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F1485-2DA8-4287-B8B7-B873F619EA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F1485-2DA8-4287-B8B7-B873F619EA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tif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78810" y="2017052"/>
            <a:ext cx="7048500" cy="3462452"/>
            <a:chOff x="2298700" y="276225"/>
            <a:chExt cx="7048500" cy="3462452"/>
          </a:xfrm>
        </p:grpSpPr>
        <p:sp>
          <p:nvSpPr>
            <p:cNvPr id="12" name="矩形 11"/>
            <p:cNvSpPr/>
            <p:nvPr/>
          </p:nvSpPr>
          <p:spPr>
            <a:xfrm>
              <a:off x="2298700" y="276225"/>
              <a:ext cx="7048500" cy="3462452"/>
            </a:xfrm>
            <a:prstGeom prst="rect">
              <a:avLst/>
            </a:prstGeom>
            <a:solidFill>
              <a:schemeClr val="bg1"/>
            </a:solidFill>
            <a:ln w="476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文本框 8"/>
            <p:cNvSpPr txBox="1">
              <a:spLocks noChangeAspect="1"/>
            </p:cNvSpPr>
            <p:nvPr/>
          </p:nvSpPr>
          <p:spPr bwMode="auto">
            <a:xfrm>
              <a:off x="2607005" y="1451151"/>
              <a:ext cx="6677000" cy="829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 defTabSz="1088390">
                <a:defRPr/>
              </a:pPr>
              <a:r>
                <a:rPr lang="zh-CN" altLang="en-US" sz="4800" kern="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卷积神经网络（下）</a:t>
              </a:r>
              <a:endParaRPr lang="en-US" altLang="zh-CN" sz="48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79425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9353" y="2077978"/>
            <a:ext cx="10890151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你认为这个模型还存在着什么不足？</a:t>
            </a:r>
            <a:endParaRPr lang="zh-CN" altLang="en-US" sz="20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12979" y="3097317"/>
            <a:ext cx="7782898" cy="1340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虽然使用了卷积神经网络，训练效率更高，但很快出现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过拟合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，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泛化能力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没有完全超过全连接神经网络。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训练的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计算量较大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，训练速度较慢。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25" y="427812"/>
            <a:ext cx="583056" cy="629700"/>
          </a:xfrm>
          <a:prstGeom prst="rect">
            <a:avLst/>
          </a:prstGeom>
        </p:spPr>
      </p:pic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>
            <a:spLocks noChangeAspect="1"/>
          </p:cNvSpPr>
          <p:nvPr/>
        </p:nvSpPr>
        <p:spPr bwMode="auto">
          <a:xfrm>
            <a:off x="4311162" y="6506004"/>
            <a:ext cx="3569676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1400" b="1" noProof="1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池化层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9353" y="2077978"/>
            <a:ext cx="10890151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怎样进一步提升模型的泛化能力，同时减少计算量呢？</a:t>
            </a:r>
            <a:endParaRPr lang="zh-CN" altLang="en-US" sz="20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49232" y="3312761"/>
            <a:ext cx="7782898" cy="909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在卷积层后引入新的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池化层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，进一步提取出图像中的关键特征，在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降低数据量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的同时，避免过拟合的发生，提升模型的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泛化能力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最大池化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9353" y="1603986"/>
            <a:ext cx="10890151" cy="1340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池化是一种对图像数据简化和提取关键特征的简易方法，常见的计算方式包括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最大池化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、平均池化等。以最大池化为例，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2*2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的最大池化，将对图像中的每个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2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*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2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区域抽取其中的最大值，从而既减少了数据量，又保留了最关键的信息。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7048084" y="4105632"/>
          <a:ext cx="1080000" cy="108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0"/>
                <a:gridCol w="540000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右箭头 13"/>
          <p:cNvSpPr/>
          <p:nvPr/>
        </p:nvSpPr>
        <p:spPr>
          <a:xfrm>
            <a:off x="5288859" y="4290032"/>
            <a:ext cx="1219200" cy="711200"/>
          </a:xfrm>
          <a:prstGeom prst="rightArrow">
            <a:avLst/>
          </a:prstGeom>
          <a:solidFill>
            <a:schemeClr val="accent3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2359874" y="3565632"/>
          <a:ext cx="2222584" cy="216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646"/>
                <a:gridCol w="555646"/>
                <a:gridCol w="555646"/>
                <a:gridCol w="555646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rgbClr val="E7E8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rgbClr val="E7E8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rgbClr val="E7E8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rgbClr val="E7E8EE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rgbClr val="E7E8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rgbClr val="E7E8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8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rgbClr val="E7E8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7</a:t>
                      </a:r>
                      <a:endParaRPr lang="zh-CN" altLang="en-US" sz="2400" dirty="0"/>
                    </a:p>
                  </a:txBody>
                  <a:tcPr anchor="ctr">
                    <a:solidFill>
                      <a:srgbClr val="E7E8EE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2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1</a:t>
                      </a:r>
                      <a:endParaRPr lang="zh-CN" altLang="en-US" sz="2400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9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6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5</a:t>
                      </a:r>
                      <a:endParaRPr lang="zh-CN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endParaRPr lang="zh-CN" alt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最大池化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9353" y="1603986"/>
            <a:ext cx="10890151" cy="909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为了能更清晰地看出池化操作对图像的意义，我们可以仿照上节课的方法，对图像数据进行池化计算，并预览计算结果。首先，仍然从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MNIST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数据集中挑选任意图像数据。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9353" y="3222689"/>
            <a:ext cx="10657584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tensorflow.keras.datasets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mnist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train_images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train_labels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), (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 =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mnist.load_data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从数据集中挑选任意一个图像数据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image =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train_images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5000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最大池化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9353" y="1364721"/>
            <a:ext cx="10890151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定义一个函数，对数据进行最大池化计算。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9353" y="2076565"/>
            <a:ext cx="10117183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 </a:t>
            </a:r>
            <a:r>
              <a:rPr lang="en-GB" altLang="zh-CN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max_pooling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(image,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pool_size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image =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image.tolist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h, w = </a:t>
            </a:r>
            <a:r>
              <a:rPr lang="en-GB" altLang="zh-CN" dirty="0" err="1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len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(image), </a:t>
            </a:r>
            <a:r>
              <a:rPr lang="en-GB" altLang="zh-CN" dirty="0" err="1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len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(image[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]) 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图像的高度和宽度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ph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pw =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pool_size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池化窗口的高度和宽度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= []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按照池化窗口的大小遍历图像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</a:t>
            </a:r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</a:t>
            </a:r>
            <a:r>
              <a:rPr lang="en-GB" altLang="zh-CN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range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h,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ph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    row = []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j </a:t>
            </a:r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</a:t>
            </a:r>
            <a:r>
              <a:rPr lang="en-GB" altLang="zh-CN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range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w, pw):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从当前窗口中选取最大值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        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window = [image[x][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j:j+pw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</a:t>
            </a:r>
            <a:r>
              <a:rPr lang="en-GB" altLang="zh-CN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range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min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i+ph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h))]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max_value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window))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row.append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max_value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pooled_image.append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(row)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最大池化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9353" y="1438966"/>
            <a:ext cx="10890151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使用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2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*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2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的池化窗口完成最大池化计算，并使用和上节课一样的方法预览图像。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9353" y="2259744"/>
            <a:ext cx="10775150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使用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x2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的池化窗口进行最大池化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max_pooling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(image, 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cv2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as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np.array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dtype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=np.float32)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cv2.normalize(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None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255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cv2.NORM_MINMAX)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pooled_image.astype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(np.uint8)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cv2.resize(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altLang="zh-CN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fx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fy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interpolation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=cv2.INTER_NEAREST)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cv2.imshow(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"Pooled Image"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pooled_image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cv2.waitKey(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cv2.destroyAllWindows()</a:t>
            </a:r>
            <a:endParaRPr lang="zh-CN" alt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65545" y="2902472"/>
            <a:ext cx="9571596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运行程序，对任意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MNIST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图像数据进行最大池化运算，观察图像的变化。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63155" y="1830098"/>
            <a:ext cx="9755052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可以看出，图像虽然明显变小、变模糊，但仍然保留了图像的核心特征。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26182" y="2877457"/>
            <a:ext cx="5080000" cy="25400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加入池化层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3315" y="1766003"/>
            <a:ext cx="9571596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为了进一步优化模型的表现，我们可以在两个卷积层后都加入一个最大池化层。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50881" y="2879129"/>
            <a:ext cx="9571596" cy="2956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(Conv2D(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64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kernel_size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activation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relu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添加第一个池化层，使用</a:t>
            </a:r>
            <a: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3*3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的窗口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(MaxPooling2D(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pool_size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(Conv2D(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128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kernel_size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activation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relu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添加第二个池化层，使用</a:t>
            </a:r>
            <a: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2*2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的窗口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(MaxPooling2D(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pool_size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3315" y="1766003"/>
            <a:ext cx="9571596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修改程序，添加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2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个池化层，观察训练效果的变化。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50881" y="2879129"/>
            <a:ext cx="9571596" cy="2956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(Conv2D(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64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kernel_size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activation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relu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添加第一个池化层，使用</a:t>
            </a:r>
            <a: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3*3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的窗口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(MaxPooling2D(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pool_size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(Conv2D(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128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kernel_size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activation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relu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添加第二个池化层，使用</a:t>
            </a:r>
            <a: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2*2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的窗口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(MaxPooling2D(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pool_size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课堂导入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1411810" y="1930032"/>
            <a:ext cx="869830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/>
              </a:rPr>
              <a:t>说一说：</a:t>
            </a:r>
            <a:endParaRPr lang="en-US" altLang="zh-CN" sz="2400" b="1" dirty="0">
              <a:solidFill>
                <a:srgbClr val="00206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/>
            </a:endParaRPr>
          </a:p>
          <a:p>
            <a:endParaRPr lang="en-US" altLang="zh-CN" sz="1400" dirty="0">
              <a:solidFill>
                <a:srgbClr val="00206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/>
            </a:endParaRPr>
          </a:p>
          <a:p>
            <a:r>
              <a:rPr lang="en-US" altLang="zh-CN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</a:t>
            </a:r>
            <a:r>
              <a:rPr kumimoji="1"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 卷积核在图像问题上有什么作用？</a:t>
            </a:r>
            <a:endParaRPr kumimoji="1" lang="en-US" altLang="zh-CN" sz="2400" dirty="0"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34517" y="3898238"/>
            <a:ext cx="9628631" cy="1137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使用特定的卷积核对图像数据进行</a:t>
            </a:r>
            <a:r>
              <a:rPr lang="zh-CN" altLang="en-US" sz="24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卷积运算</a:t>
            </a:r>
            <a:r>
              <a:rPr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，可以提取出图像中的特征信息。</a:t>
            </a:r>
            <a:endParaRPr lang="en-US" altLang="zh-CN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15569" y="1603986"/>
            <a:ext cx="9571596" cy="909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可以发现，加入池化层后，模型的泛化能力显著提升，最终在测试数据上能达到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99%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的准确率。同时，模型训练的速度也有所提升。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5681" y="2757099"/>
            <a:ext cx="8890000" cy="31750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模型保存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15569" y="1489991"/>
            <a:ext cx="9571596" cy="909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现在这个模型已经能够很好地处理手写数字识别问题。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为了后续方便地使用训练成果，我们可以将模型保存为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h5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格式文件。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34517" y="2989585"/>
            <a:ext cx="6100354" cy="8788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保存模型文件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model.save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'cnn_mnist_model.h5'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15569" y="4533620"/>
            <a:ext cx="9571596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试一试！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模型载入与测试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50881" y="1292947"/>
            <a:ext cx="9571596" cy="909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现在，我们无需再次训练，只需要载入模型文件，就能对任意的手写数字图像数据进行预测，并观察预测结果是否准确。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50881" y="2444044"/>
            <a:ext cx="10256294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tensorflow.keras.models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Sequential,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load_model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tensorflow.keras.datasets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mnist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train_images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train_labels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), 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mnist.load_data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任意选择一个测试图像数据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重新加载模型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loaded_model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load_model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'cnn_mnist_model.h5'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使用加载的模型进行预测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prediction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loaded_model.predict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test_image.reshape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28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28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输出预测结果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f"Actual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Label: {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}"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f"Prediction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 {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prediction[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}"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zh-CN" alt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50881" y="1508390"/>
            <a:ext cx="9571596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运行程序，任意选择一个测试数据，观察运行结果。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50881" y="2444044"/>
            <a:ext cx="10256294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tensorflow.keras.models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Sequential,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load_model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tensorflow.keras.datasets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mnist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train_images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train_labels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), 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mnist.load_data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任意选择一个测试图像数据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重新加载模型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loaded_model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load_model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'cnn_mnist_model.h5'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使用加载的模型进行预测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prediction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loaded_model.predict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test_image.reshape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28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28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输出预测结果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f"Actual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Label: {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}"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f"Prediction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 {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prediction[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}"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zh-CN" alt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50880" y="3977557"/>
            <a:ext cx="9895793" cy="909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上述结果中，数组的每个数值依次表示模型预测该图像属于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0-9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的某个类别的概率大小，其中概率最大的是数字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9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，概率达到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98.38%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，与真实类别完全一致。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0881" y="2134671"/>
            <a:ext cx="10639278" cy="1294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Consolas" panose="020B0609020204030204" pitchFamily="49" charset="0"/>
                <a:cs typeface="Consolas" panose="020B0609020204030204" pitchFamily="49" charset="0"/>
              </a:rPr>
              <a:t>Actual Label: 9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Consolas" panose="020B0609020204030204" pitchFamily="49" charset="0"/>
                <a:cs typeface="Consolas" panose="020B0609020204030204" pitchFamily="49" charset="0"/>
              </a:rPr>
              <a:t>Prediction: [4.0347640e-08 4.7825623e-08 7.7225440e-07 1.6077027e-02 3.5661853e-06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Consolas" panose="020B0609020204030204" pitchFamily="49" charset="0"/>
                <a:cs typeface="Consolas" panose="020B0609020204030204" pitchFamily="49" charset="0"/>
              </a:rPr>
              <a:t> 1.0794001e-04 5.3159241e-11 7.6001752e-06 1.7394700e-07 9.8380291e-01]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93586" y="395769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课堂小结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55716" y="2020337"/>
            <a:ext cx="10280567" cy="321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23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卷积神经网络</a:t>
            </a:r>
            <a:r>
              <a:rPr kumimoji="1" lang="zh-CN" altLang="en-US" sz="23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比全连接神经网络在图像问题上的处理效率更高。</a:t>
            </a:r>
            <a:endParaRPr kumimoji="1" lang="en-US" altLang="zh-CN" sz="2300" dirty="0"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23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单纯的卷积层组成的卷积神经网络泛化能力有限，训练速度较慢。</a:t>
            </a:r>
            <a:endParaRPr kumimoji="1" lang="en-US" altLang="zh-CN" sz="2300" dirty="0"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23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池化层可以有效</a:t>
            </a:r>
            <a:r>
              <a:rPr kumimoji="1" lang="zh-CN" altLang="en-US" sz="23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降低图像的数据量</a:t>
            </a:r>
            <a:r>
              <a:rPr kumimoji="1" lang="zh-CN" altLang="en-US" sz="23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，并保留关键特征，同时提升</a:t>
            </a:r>
            <a:r>
              <a:rPr kumimoji="1" lang="zh-CN" altLang="en-US" sz="23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泛化能力</a:t>
            </a:r>
            <a:r>
              <a:rPr kumimoji="1" lang="zh-CN" altLang="en-US" sz="23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和</a:t>
            </a:r>
            <a:r>
              <a:rPr kumimoji="1" lang="zh-CN" altLang="en-US" sz="23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训练速度</a:t>
            </a:r>
            <a:r>
              <a:rPr kumimoji="1" lang="zh-CN" altLang="en-US" sz="23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。</a:t>
            </a:r>
            <a:endParaRPr kumimoji="1" lang="en-US" altLang="zh-CN" sz="2300" dirty="0"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23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最大池化</a:t>
            </a:r>
            <a:r>
              <a:rPr kumimoji="1" lang="zh-CN" altLang="en-US" sz="23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是一种池化层常见的运算方式。</a:t>
            </a:r>
            <a:endParaRPr kumimoji="1" lang="en-US" altLang="zh-CN" sz="2300" dirty="0"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23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模型的训练成果可以保存为文件，再次载入文件即可利用模型进行预测。</a:t>
            </a:r>
            <a:endParaRPr kumimoji="1" lang="en-US" altLang="zh-CN" sz="2300" dirty="0"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  <a:sym typeface="+mn-ea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93586" y="395769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拓展思考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TextBox 2"/>
          <p:cNvSpPr txBox="1"/>
          <p:nvPr/>
        </p:nvSpPr>
        <p:spPr>
          <a:xfrm>
            <a:off x="1134517" y="2670047"/>
            <a:ext cx="9606596" cy="1137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修改卷积神经网络结构，分别尝试增加更多卷积层、调整卷积核数量、在输出层前增加全连接层，观察模型训练效果的变化。</a:t>
            </a:r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264" y="3570908"/>
            <a:ext cx="1224684" cy="122468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 rot="16200000">
            <a:off x="5822315" y="-898525"/>
            <a:ext cx="1198245" cy="71608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祝愿取得好成绩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课堂导入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1411809" y="1930032"/>
            <a:ext cx="9691619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rgbClr val="00206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Arial" panose="020B0604020202020204"/>
              </a:rPr>
              <a:t>想一想：</a:t>
            </a:r>
            <a:endParaRPr lang="en-US" altLang="zh-CN" sz="2400" b="1" dirty="0">
              <a:solidFill>
                <a:srgbClr val="00206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/>
            </a:endParaRPr>
          </a:p>
          <a:p>
            <a:endParaRPr lang="en-US" altLang="zh-CN" sz="1400" dirty="0">
              <a:solidFill>
                <a:srgbClr val="00206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Arial" panose="020B0604020202020204"/>
            </a:endParaRPr>
          </a:p>
          <a:p>
            <a:r>
              <a:rPr lang="en-US" altLang="zh-CN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</a:t>
            </a:r>
            <a:r>
              <a:rPr kumimoji="1"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微软雅黑 Light" panose="020B0502040204020203" pitchFamily="34" charset="-122"/>
                <a:sym typeface="+mn-ea"/>
              </a:rPr>
              <a:t> 怎样利用卷积运算，搭建卷积神经网络结构解决图像分类问题？</a:t>
            </a:r>
            <a:endParaRPr kumimoji="1" lang="en-US" altLang="zh-CN" sz="2400" dirty="0">
              <a:latin typeface="微软雅黑 Light" panose="020B0502040204020203" pitchFamily="34" charset="-122"/>
              <a:ea typeface="微软雅黑 Light" panose="020B0502040204020203" pitchFamily="34" charset="-122"/>
              <a:cs typeface="微软雅黑 Light" panose="020B0502040204020203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474099" y="3745169"/>
            <a:ext cx="4578262" cy="1921225"/>
            <a:chOff x="1421706" y="4434345"/>
            <a:chExt cx="4578262" cy="1921225"/>
          </a:xfrm>
        </p:grpSpPr>
        <p:sp>
          <p:nvSpPr>
            <p:cNvPr id="14" name="圆角矩形 13"/>
            <p:cNvSpPr/>
            <p:nvPr/>
          </p:nvSpPr>
          <p:spPr>
            <a:xfrm>
              <a:off x="1421706" y="4434345"/>
              <a:ext cx="739036" cy="1921225"/>
            </a:xfrm>
            <a:prstGeom prst="roundRect">
              <a:avLst/>
            </a:prstGeom>
            <a:solidFill>
              <a:srgbClr val="3974D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libaba PuHuiTi" pitchFamily="18" charset="-122"/>
                </a:rPr>
                <a:t>输入层</a:t>
              </a:r>
              <a:endParaRPr kumimoji="1"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2701448" y="4434345"/>
              <a:ext cx="739036" cy="1921225"/>
            </a:xfrm>
            <a:prstGeom prst="roundRect">
              <a:avLst/>
            </a:prstGeom>
            <a:solidFill>
              <a:srgbClr val="3974D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libaba PuHuiTi" pitchFamily="18" charset="-122"/>
                </a:rPr>
                <a:t>卷积层</a:t>
              </a:r>
              <a:endParaRPr kumimoji="1"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3981190" y="4434345"/>
              <a:ext cx="739036" cy="1921225"/>
            </a:xfrm>
            <a:prstGeom prst="roundRect">
              <a:avLst/>
            </a:prstGeom>
            <a:solidFill>
              <a:srgbClr val="3974D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libaba PuHuiTi" pitchFamily="18" charset="-122"/>
                </a:rPr>
                <a:t>卷积层</a:t>
              </a:r>
              <a:endParaRPr kumimoji="1"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5260932" y="4434345"/>
              <a:ext cx="739036" cy="1921225"/>
            </a:xfrm>
            <a:prstGeom prst="roundRect">
              <a:avLst/>
            </a:prstGeom>
            <a:solidFill>
              <a:srgbClr val="3974D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2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libaba PuHuiTi" pitchFamily="18" charset="-122"/>
                </a:rPr>
                <a:t>输出层</a:t>
              </a:r>
              <a:endParaRPr kumimoji="1"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endParaRPr>
            </a:p>
          </p:txBody>
        </p:sp>
        <p:cxnSp>
          <p:nvCxnSpPr>
            <p:cNvPr id="20" name="直线箭头连接符 19"/>
            <p:cNvCxnSpPr>
              <a:stCxn id="14" idx="3"/>
              <a:endCxn id="15" idx="1"/>
            </p:cNvCxnSpPr>
            <p:nvPr/>
          </p:nvCxnSpPr>
          <p:spPr>
            <a:xfrm>
              <a:off x="2160742" y="5394958"/>
              <a:ext cx="540706" cy="0"/>
            </a:xfrm>
            <a:prstGeom prst="straightConnector1">
              <a:avLst/>
            </a:prstGeom>
            <a:ln w="28575">
              <a:solidFill>
                <a:srgbClr val="3974D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箭头连接符 20"/>
            <p:cNvCxnSpPr>
              <a:stCxn id="15" idx="3"/>
              <a:endCxn id="16" idx="1"/>
            </p:cNvCxnSpPr>
            <p:nvPr/>
          </p:nvCxnSpPr>
          <p:spPr>
            <a:xfrm>
              <a:off x="3440484" y="5394958"/>
              <a:ext cx="540706" cy="0"/>
            </a:xfrm>
            <a:prstGeom prst="straightConnector1">
              <a:avLst/>
            </a:prstGeom>
            <a:ln w="28575">
              <a:solidFill>
                <a:srgbClr val="3974D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箭头连接符 23"/>
            <p:cNvCxnSpPr>
              <a:stCxn id="16" idx="3"/>
              <a:endCxn id="18" idx="1"/>
            </p:cNvCxnSpPr>
            <p:nvPr/>
          </p:nvCxnSpPr>
          <p:spPr>
            <a:xfrm>
              <a:off x="4720226" y="5394958"/>
              <a:ext cx="540706" cy="0"/>
            </a:xfrm>
            <a:prstGeom prst="straightConnector1">
              <a:avLst/>
            </a:prstGeom>
            <a:ln w="28575">
              <a:solidFill>
                <a:srgbClr val="3974D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手写数字识别问题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34516" y="1622378"/>
            <a:ext cx="9628631" cy="583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能否用</a:t>
            </a:r>
            <a:r>
              <a:rPr lang="en-US" altLang="zh-CN" sz="2400" dirty="0" err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keras</a:t>
            </a:r>
            <a:r>
              <a:rPr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搭建卷积神经网络，再次尝试解决手写数字识别问题？</a:t>
            </a:r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3676" y="3428073"/>
            <a:ext cx="10030309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tensorflow.keras.datasets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mnist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加载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MNIST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数据集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US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train_images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train_labels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), (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 =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mnist.load_data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手写数字识别问题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9476" y="1329204"/>
            <a:ext cx="11144033" cy="963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快速建立一个包含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个卷积层的模型结构，分别包含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64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128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个卷积核。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模型结构中，每个卷积核都是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*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的尺寸，最终输出为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个类别前才需要对数据进行展平操作。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9476" y="2496360"/>
            <a:ext cx="9333411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model = Sequential()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添加输入层，</a:t>
            </a:r>
            <a:r>
              <a:rPr lang="zh-CN" altLang="en-US" dirty="0">
                <a:solidFill>
                  <a:srgbClr val="DD0000"/>
                </a:solidFill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对数据进行预处理</a:t>
            </a:r>
            <a:b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(Input(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shape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28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28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))) 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输入层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(Rescaling(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/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255.0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   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将像素值缩放到</a:t>
            </a:r>
            <a: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0-1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之间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(Reshape((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28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28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))) 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将数据调整为卷积层所需的格式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第一个卷积层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(Conv2D(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64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kernel_size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activation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relu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添加第二个卷积层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(Conv2D(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128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kernel_size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activation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relu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(Flatten()) 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展平层</a:t>
            </a:r>
            <a:r>
              <a:rPr lang="zh-CN" altLang="en-US" dirty="0">
                <a:solidFill>
                  <a:srgbClr val="DD0000"/>
                </a:solidFill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，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展平为一维数组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(Dense(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activation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softmax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))  </a:t>
            </a: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输出层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手写数字识别问题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99476" y="1329204"/>
            <a:ext cx="11144033" cy="1424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最后，配置模型，设置训练参数，在训练结束后评估模型性能。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与之前稍有不同的是，为了在训练过程中也能实时评估模型的泛化能力，我们通过设置</a:t>
            </a:r>
            <a:r>
              <a:rPr lang="en-US" altLang="zh-CN" sz="2000" dirty="0" err="1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validation_split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参数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，在训练数据中抽取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20%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不参与训练，用于验证模型的泛化能力。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9476" y="3250827"/>
            <a:ext cx="11432647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配置模型，设置优化器、损失函数和评估指标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model.compile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optimizer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adam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loss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sparse_categorical_crossentropy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metrics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=[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'accuracy'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训练模型，设定训练时间、批次大小，并记录训练过程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model.fit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train_images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train_labels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epochs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batch_size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128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validation_split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0.2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评估模型性能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test_loss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test_accuracy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model.evaluate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test_labels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f"Test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Accuracy: {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test_accuracy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:.2f}"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zh-CN" alt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9353" y="2734681"/>
            <a:ext cx="7483310" cy="1072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运行程序，观察新模型在手写数字识别问题上的表现，与上节课的全连接神经网络进行比较。</a:t>
            </a:r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7401" y="1268080"/>
            <a:ext cx="10890151" cy="1771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下图中的蓝色线条表示训练数据准确率和损失值的变化，橙色线条表示训练时拆分出的验证数据准确率和损失值的变化。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不难发现，当训练持续进行时，训练数据上损失值不断下降，准确率快速逼近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100%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同时，验证数据上损失值难以下降，准确率停留在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98-99%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之间。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5681" y="3228532"/>
            <a:ext cx="8890000" cy="31750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15569" y="406106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4517" y="878686"/>
            <a:ext cx="4131665" cy="238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/>
          <p:cNvSpPr txBox="1"/>
          <p:nvPr/>
        </p:nvSpPr>
        <p:spPr>
          <a:xfrm>
            <a:off x="6040681" y="406106"/>
            <a:ext cx="614561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课堂任务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9353" y="2077978"/>
            <a:ext cx="10890151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0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与上节课使用的全连接神经网络比较，你认为新模型的表现如何？</a:t>
            </a:r>
            <a:endParaRPr lang="zh-CN" altLang="en-US" sz="20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09777" y="3195492"/>
            <a:ext cx="7705378" cy="909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新模型可以更快地达到较好的训练效果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  <a:p>
            <a:pPr marL="342900" indent="-34290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libaba PuHuiTi" pitchFamily="18" charset="-122"/>
              </a:rPr>
              <a:t>训练结束后，在测试数据上的表现与全连接神经网络接近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Alibaba PuHuiTi" pitchFamily="18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tags/tag1.xml><?xml version="1.0" encoding="utf-8"?>
<p:tagLst xmlns:p="http://schemas.openxmlformats.org/presentationml/2006/main">
  <p:tag name="ISPRING_PRESENTATION_TITLE" val="6"/>
  <p:tag name="commondata" val="eyJoZGlkIjoiYzExZjU2ZDhjODFiMzQ5OTgzZDdiMjA2OTU4ZDRlYTkifQ=="/>
</p:tagLst>
</file>

<file path=ppt/theme/theme1.xml><?xml version="1.0" encoding="utf-8"?>
<a:theme xmlns:a="http://schemas.openxmlformats.org/drawingml/2006/main" name="千图网海量PPT模板www.58pic.com​​">
  <a:themeElements>
    <a:clrScheme name="新主题色1">
      <a:dk1>
        <a:srgbClr val="171616"/>
      </a:dk1>
      <a:lt1>
        <a:srgbClr val="FFFFFF"/>
      </a:lt1>
      <a:dk2>
        <a:srgbClr val="2E2C2C"/>
      </a:dk2>
      <a:lt2>
        <a:srgbClr val="E7E6E6"/>
      </a:lt2>
      <a:accent1>
        <a:srgbClr val="12318C"/>
      </a:accent1>
      <a:accent2>
        <a:srgbClr val="71308C"/>
      </a:accent2>
      <a:accent3>
        <a:srgbClr val="12318C"/>
      </a:accent3>
      <a:accent4>
        <a:srgbClr val="71308C"/>
      </a:accent4>
      <a:accent5>
        <a:srgbClr val="12318C"/>
      </a:accent5>
      <a:accent6>
        <a:srgbClr val="71308C"/>
      </a:accent6>
      <a:hlink>
        <a:srgbClr val="12318C"/>
      </a:hlink>
      <a:folHlink>
        <a:srgbClr val="71308C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5648</Words>
  <Application>WPS 演示</Application>
  <PresentationFormat>宽屏</PresentationFormat>
  <Paragraphs>307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</vt:lpstr>
      <vt:lpstr>宋体</vt:lpstr>
      <vt:lpstr>Wingdings</vt:lpstr>
      <vt:lpstr>等线</vt:lpstr>
      <vt:lpstr>微软雅黑</vt:lpstr>
      <vt:lpstr>微软雅黑 Light</vt:lpstr>
      <vt:lpstr>Arial</vt:lpstr>
      <vt:lpstr>Alibaba PuHuiTi</vt:lpstr>
      <vt:lpstr>Consolas</vt:lpstr>
      <vt:lpstr>Source Han Sans SC</vt:lpstr>
      <vt:lpstr>Yu Gothic UI</vt:lpstr>
      <vt:lpstr>Arial Unicode MS</vt:lpstr>
      <vt:lpstr>等线 Light</vt:lpstr>
      <vt:lpstr>千图网海量PPT模板www.58pic.com​​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</dc:title>
  <dc:creator>lenovo</dc:creator>
  <cp:lastModifiedBy>lihuan</cp:lastModifiedBy>
  <cp:revision>613</cp:revision>
  <dcterms:created xsi:type="dcterms:W3CDTF">2018-04-10T08:10:00Z</dcterms:created>
  <dcterms:modified xsi:type="dcterms:W3CDTF">2024-12-18T07:19:11Z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2052-12.1.0.19302</vt:lpwstr>
  </property>
  <property fmtid="{D5CDD505-2E9C-101B-9397-08002B2CF9AE}" pid="3" name="ICV">
    <vt:lpwstr>124B50CCE2C7488CBDFC1C020DC1CBE1</vt:lpwstr>
  </property>
</Properties>
</file>