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1"/>
  </p:handoutMasterIdLst>
  <p:sldIdLst>
    <p:sldId id="348" r:id="rId3"/>
    <p:sldId id="7503" r:id="rId5"/>
    <p:sldId id="7706" r:id="rId6"/>
    <p:sldId id="7683" r:id="rId7"/>
    <p:sldId id="7723" r:id="rId8"/>
    <p:sldId id="7724" r:id="rId9"/>
    <p:sldId id="7725" r:id="rId10"/>
    <p:sldId id="7726" r:id="rId11"/>
    <p:sldId id="7727" r:id="rId12"/>
    <p:sldId id="7728" r:id="rId13"/>
    <p:sldId id="7729" r:id="rId14"/>
    <p:sldId id="7730" r:id="rId15"/>
    <p:sldId id="7731" r:id="rId16"/>
    <p:sldId id="7732" r:id="rId17"/>
    <p:sldId id="7733" r:id="rId18"/>
    <p:sldId id="7734" r:id="rId19"/>
    <p:sldId id="7735" r:id="rId20"/>
    <p:sldId id="7736" r:id="rId21"/>
    <p:sldId id="7737" r:id="rId22"/>
    <p:sldId id="7738" r:id="rId23"/>
    <p:sldId id="7739" r:id="rId24"/>
    <p:sldId id="7740" r:id="rId25"/>
    <p:sldId id="7741" r:id="rId26"/>
    <p:sldId id="7742" r:id="rId27"/>
    <p:sldId id="7551" r:id="rId28"/>
    <p:sldId id="7554" r:id="rId29"/>
    <p:sldId id="7431" r:id="rId30"/>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0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93" autoAdjust="0"/>
    <p:restoredTop sz="94660"/>
  </p:normalViewPr>
  <p:slideViewPr>
    <p:cSldViewPr snapToGrid="0" showGuides="1">
      <p:cViewPr varScale="1">
        <p:scale>
          <a:sx n="68" d="100"/>
          <a:sy n="68" d="100"/>
        </p:scale>
        <p:origin x="240" y="1000"/>
      </p:cViewPr>
      <p:guideLst>
        <p:guide orient="horz" pos="2160"/>
        <p:guide pos="380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356D44-432E-4326-8A88-ED20704E71D2}"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4DE238-0091-45FA-AEB7-0C93AE403B80}"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8.tif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2.tif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678810" y="2017052"/>
            <a:ext cx="7048500" cy="3462452"/>
            <a:chOff x="2298700" y="276225"/>
            <a:chExt cx="7048500" cy="3462452"/>
          </a:xfrm>
        </p:grpSpPr>
        <p:sp>
          <p:nvSpPr>
            <p:cNvPr id="12" name="矩形 11"/>
            <p:cNvSpPr/>
            <p:nvPr/>
          </p:nvSpPr>
          <p:spPr>
            <a:xfrm>
              <a:off x="2298700" y="276225"/>
              <a:ext cx="7048500" cy="3462452"/>
            </a:xfrm>
            <a:prstGeom prst="rect">
              <a:avLst/>
            </a:prstGeom>
            <a:solidFill>
              <a:schemeClr val="bg1"/>
            </a:solidFill>
            <a:ln w="476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a:spLocks noChangeAspect="1"/>
            </p:cNvSpPr>
            <p:nvPr/>
          </p:nvSpPr>
          <p:spPr bwMode="auto">
            <a:xfrm>
              <a:off x="2484450" y="1543909"/>
              <a:ext cx="6677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defTabSz="1088390">
                <a:defRPr/>
              </a:pPr>
              <a:r>
                <a:rPr lang="en-US" altLang="zh-CN" sz="4400" kern="0" dirty="0">
                  <a:solidFill>
                    <a:schemeClr val="accent1"/>
                  </a:solidFill>
                  <a:latin typeface="微软雅黑" panose="020B0503020204020204" pitchFamily="34" charset="-122"/>
                  <a:ea typeface="微软雅黑" panose="020B0503020204020204" pitchFamily="34" charset="-122"/>
                </a:rPr>
                <a:t>CNN</a:t>
              </a:r>
              <a:r>
                <a:rPr lang="zh-CN" altLang="en-US" sz="4400" kern="0" dirty="0">
                  <a:solidFill>
                    <a:schemeClr val="accent1"/>
                  </a:solidFill>
                  <a:latin typeface="微软雅黑" panose="020B0503020204020204" pitchFamily="34" charset="-122"/>
                  <a:ea typeface="微软雅黑" panose="020B0503020204020204" pitchFamily="34" charset="-122"/>
                </a:rPr>
                <a:t>项目实践与迁移学习</a:t>
              </a:r>
              <a:endParaRPr lang="en-US" altLang="zh-CN" sz="4400" kern="0" dirty="0">
                <a:solidFill>
                  <a:schemeClr val="accent1"/>
                </a:solidFill>
                <a:latin typeface="微软雅黑" panose="020B0503020204020204" pitchFamily="34" charset="-122"/>
                <a:ea typeface="微软雅黑" panose="020B0503020204020204" pitchFamily="34" charset="-122"/>
              </a:endParaRPr>
            </a:p>
          </p:txBody>
        </p:sp>
      </p:grpSp>
      <p:sp>
        <p:nvSpPr>
          <p:cNvPr id="21" name="文本框 20"/>
          <p:cNvSpPr txBox="1">
            <a:spLocks noChangeAspect="1"/>
          </p:cNvSpPr>
          <p:nvPr/>
        </p:nvSpPr>
        <p:spPr bwMode="auto">
          <a:xfrm>
            <a:off x="1115569" y="406106"/>
            <a:ext cx="6727168"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758006" y="1191887"/>
            <a:ext cx="10527400" cy="1424942"/>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对于较为复杂的现实问题，数据内容往往较大，如果都像</a:t>
            </a:r>
            <a:r>
              <a:rPr lang="en-US" altLang="zh-CN" sz="2000" dirty="0">
                <a:latin typeface="微软雅黑 Light" panose="020B0502040204020203" pitchFamily="34" charset="-122"/>
                <a:ea typeface="微软雅黑 Light" panose="020B0502040204020203" pitchFamily="34" charset="-122"/>
              </a:rPr>
              <a:t>MNIST</a:t>
            </a:r>
            <a:r>
              <a:rPr lang="zh-CN" altLang="en-US" sz="2000" dirty="0">
                <a:latin typeface="微软雅黑 Light" panose="020B0502040204020203" pitchFamily="34" charset="-122"/>
                <a:ea typeface="微软雅黑 Light" panose="020B0502040204020203" pitchFamily="34" charset="-122"/>
              </a:rPr>
              <a:t>一样预先载入全部数据再进行训练，计算机内存可能不足以支持训练。因此，</a:t>
            </a:r>
            <a:r>
              <a:rPr lang="en-US" altLang="zh-CN" sz="2000" dirty="0" err="1">
                <a:latin typeface="微软雅黑 Light" panose="020B0502040204020203" pitchFamily="34" charset="-122"/>
                <a:ea typeface="微软雅黑 Light" panose="020B0502040204020203" pitchFamily="34" charset="-122"/>
              </a:rPr>
              <a:t>keras</a:t>
            </a:r>
            <a:r>
              <a:rPr lang="zh-CN" altLang="en-US" sz="2000" dirty="0">
                <a:latin typeface="微软雅黑 Light" panose="020B0502040204020203" pitchFamily="34" charset="-122"/>
                <a:ea typeface="微软雅黑 Light" panose="020B0502040204020203" pitchFamily="34" charset="-122"/>
              </a:rPr>
              <a:t>提供了名为</a:t>
            </a:r>
            <a:r>
              <a:rPr lang="zh-CN" altLang="en-US" sz="2000" dirty="0">
                <a:solidFill>
                  <a:schemeClr val="accent2"/>
                </a:solidFill>
                <a:latin typeface="微软雅黑 Light" panose="020B0502040204020203" pitchFamily="34" charset="-122"/>
                <a:ea typeface="微软雅黑 Light" panose="020B0502040204020203" pitchFamily="34" charset="-122"/>
              </a:rPr>
              <a:t>生成器</a:t>
            </a:r>
            <a:r>
              <a:rPr lang="zh-CN" altLang="en-US" sz="2000" dirty="0">
                <a:latin typeface="微软雅黑 Light" panose="020B0502040204020203" pitchFamily="34" charset="-122"/>
                <a:ea typeface="微软雅黑 Light" panose="020B0502040204020203" pitchFamily="34" charset="-122"/>
              </a:rPr>
              <a:t>的工具，允许在训练过程中根据设定的信息动态地载入数据。</a:t>
            </a:r>
            <a:endParaRPr lang="zh-CN" altLang="en-US" sz="2000"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791512" y="2734630"/>
            <a:ext cx="7359037" cy="3539430"/>
          </a:xfrm>
          <a:prstGeom prst="rect">
            <a:avLst/>
          </a:prstGeom>
          <a:solidFill>
            <a:schemeClr val="bg1"/>
          </a:solidFill>
          <a:ln>
            <a:solidFill>
              <a:schemeClr val="tx1"/>
            </a:solidFill>
          </a:ln>
        </p:spPr>
        <p:txBody>
          <a:bodyPr wrap="square">
            <a:spAutoFit/>
          </a:bodyPr>
          <a:lstStyle/>
          <a:p>
            <a:r>
              <a:rPr lang="en-US" altLang="zh-CN" sz="1600" dirty="0">
                <a:solidFill>
                  <a:srgbClr val="DD0000"/>
                </a:solidFill>
                <a:effectLst/>
                <a:latin typeface="Consolas" panose="020B0609020204030204" pitchFamily="49" charset="0"/>
                <a:cs typeface="Consolas" panose="020B0609020204030204" pitchFamily="49" charset="0"/>
              </a:rPr>
              <a:t># </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图像数据生成器</a:t>
            </a:r>
            <a:b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sz="1600" dirty="0" err="1">
                <a:latin typeface="Consolas" panose="020B0609020204030204" pitchFamily="49" charset="0"/>
                <a:cs typeface="Consolas" panose="020B0609020204030204" pitchFamily="49" charset="0"/>
              </a:rPr>
              <a:t>train_datagen</a:t>
            </a:r>
            <a:r>
              <a:rPr lang="en-GB" altLang="zh-CN" sz="1600" dirty="0">
                <a:latin typeface="Consolas" panose="020B0609020204030204" pitchFamily="49" charset="0"/>
                <a:cs typeface="Consolas" panose="020B0609020204030204" pitchFamily="49" charset="0"/>
              </a:rPr>
              <a:t> = </a:t>
            </a:r>
            <a:r>
              <a:rPr lang="en-GB" altLang="zh-CN" sz="1600" dirty="0" err="1">
                <a:latin typeface="Consolas" panose="020B0609020204030204" pitchFamily="49" charset="0"/>
                <a:cs typeface="Consolas" panose="020B0609020204030204" pitchFamily="49" charset="0"/>
              </a:rPr>
              <a:t>ImageDataGenerator</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err="1">
                <a:latin typeface="Consolas" panose="020B0609020204030204" pitchFamily="49" charset="0"/>
                <a:cs typeface="Consolas" panose="020B0609020204030204" pitchFamily="49" charset="0"/>
              </a:rPr>
              <a:t>val_datagen</a:t>
            </a:r>
            <a:r>
              <a:rPr lang="en-GB" altLang="zh-CN" sz="1600" dirty="0">
                <a:latin typeface="Consolas" panose="020B0609020204030204" pitchFamily="49" charset="0"/>
                <a:cs typeface="Consolas" panose="020B0609020204030204" pitchFamily="49" charset="0"/>
              </a:rPr>
              <a:t> = </a:t>
            </a:r>
            <a:r>
              <a:rPr lang="en-GB" altLang="zh-CN" sz="1600" dirty="0" err="1">
                <a:latin typeface="Consolas" panose="020B0609020204030204" pitchFamily="49" charset="0"/>
                <a:cs typeface="Consolas" panose="020B0609020204030204" pitchFamily="49" charset="0"/>
              </a:rPr>
              <a:t>ImageDataGenerator</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br>
              <a:rPr lang="en-GB" altLang="zh-CN" sz="1600" dirty="0">
                <a:latin typeface="Consolas" panose="020B0609020204030204" pitchFamily="49" charset="0"/>
                <a:cs typeface="Consolas" panose="020B0609020204030204" pitchFamily="49" charset="0"/>
              </a:rPr>
            </a:br>
            <a:r>
              <a:rPr lang="en-GB" altLang="zh-CN" sz="1600" dirty="0">
                <a:solidFill>
                  <a:srgbClr val="DD0000"/>
                </a:solidFill>
                <a:effectLst/>
                <a:latin typeface="Consolas" panose="020B0609020204030204" pitchFamily="49" charset="0"/>
                <a:cs typeface="Consolas" panose="020B0609020204030204" pitchFamily="49" charset="0"/>
              </a:rPr>
              <a:t># </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从</a:t>
            </a:r>
            <a:r>
              <a:rPr lang="en-GB" altLang="zh-CN" sz="1600" dirty="0">
                <a:solidFill>
                  <a:srgbClr val="DD0000"/>
                </a:solidFill>
                <a:effectLst/>
                <a:latin typeface="Consolas" panose="020B0609020204030204" pitchFamily="49" charset="0"/>
                <a:cs typeface="Consolas" panose="020B0609020204030204" pitchFamily="49" charset="0"/>
              </a:rPr>
              <a:t>CSV</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文件生成训练和验证数据</a:t>
            </a:r>
            <a:b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sz="1600" dirty="0" err="1">
                <a:latin typeface="Consolas" panose="020B0609020204030204" pitchFamily="49" charset="0"/>
                <a:cs typeface="Consolas" panose="020B0609020204030204" pitchFamily="49" charset="0"/>
              </a:rPr>
              <a:t>train_generator</a:t>
            </a:r>
            <a:r>
              <a:rPr lang="en-GB" altLang="zh-CN" sz="1600" dirty="0">
                <a:latin typeface="Consolas" panose="020B0609020204030204" pitchFamily="49" charset="0"/>
                <a:cs typeface="Consolas" panose="020B0609020204030204" pitchFamily="49" charset="0"/>
              </a:rPr>
              <a:t> = </a:t>
            </a:r>
            <a:r>
              <a:rPr lang="en-GB" altLang="zh-CN" sz="1600" dirty="0" err="1">
                <a:latin typeface="Consolas" panose="020B0609020204030204" pitchFamily="49" charset="0"/>
                <a:cs typeface="Consolas" panose="020B0609020204030204" pitchFamily="49" charset="0"/>
              </a:rPr>
              <a:t>train_datagen.flow_from_dataframe</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a:latin typeface="Consolas" panose="020B0609020204030204" pitchFamily="49" charset="0"/>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dataframe</a:t>
            </a:r>
            <a:r>
              <a:rPr lang="en-GB" altLang="zh-CN" sz="1600" dirty="0">
                <a:latin typeface="Consolas" panose="020B0609020204030204" pitchFamily="49" charset="0"/>
                <a:cs typeface="Consolas" panose="020B0609020204030204" pitchFamily="49" charset="0"/>
              </a:rPr>
              <a:t>=</a:t>
            </a:r>
            <a:r>
              <a:rPr lang="en-GB" altLang="zh-CN" sz="1600" dirty="0" err="1">
                <a:latin typeface="Consolas" panose="020B0609020204030204" pitchFamily="49" charset="0"/>
                <a:cs typeface="Consolas" panose="020B0609020204030204" pitchFamily="49" charset="0"/>
              </a:rPr>
              <a:t>train_df</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a:latin typeface="Consolas" panose="020B0609020204030204" pitchFamily="49" charset="0"/>
                <a:cs typeface="Consolas" panose="020B0609020204030204" pitchFamily="49" charset="0"/>
              </a:rPr>
              <a:t>    </a:t>
            </a:r>
            <a:r>
              <a:rPr lang="en-GB" altLang="zh-CN" sz="1600" dirty="0">
                <a:solidFill>
                  <a:srgbClr val="000000"/>
                </a:solidFill>
                <a:effectLst/>
                <a:latin typeface="Consolas" panose="020B0609020204030204" pitchFamily="49" charset="0"/>
                <a:cs typeface="Consolas" panose="020B0609020204030204" pitchFamily="49" charset="0"/>
              </a:rPr>
              <a:t>directory</a:t>
            </a:r>
            <a:r>
              <a:rPr lang="en-GB" altLang="zh-CN" sz="1600" dirty="0">
                <a:latin typeface="Consolas" panose="020B0609020204030204" pitchFamily="49" charset="0"/>
                <a:cs typeface="Consolas" panose="020B0609020204030204" pitchFamily="49" charset="0"/>
              </a:rPr>
              <a:t>=</a:t>
            </a:r>
            <a:r>
              <a:rPr lang="en-GB" altLang="zh-CN" sz="1600" dirty="0">
                <a:solidFill>
                  <a:srgbClr val="00AA00"/>
                </a:solidFill>
                <a:effectLst/>
                <a:latin typeface="Consolas" panose="020B0609020204030204" pitchFamily="49" charset="0"/>
                <a:cs typeface="Consolas" panose="020B0609020204030204" pitchFamily="49" charset="0"/>
              </a:rPr>
              <a:t>'data'</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a:latin typeface="Consolas" panose="020B0609020204030204" pitchFamily="49" charset="0"/>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x_col</a:t>
            </a:r>
            <a:r>
              <a:rPr lang="en-GB" altLang="zh-CN" sz="1600" dirty="0">
                <a:latin typeface="Consolas" panose="020B0609020204030204" pitchFamily="49" charset="0"/>
                <a:cs typeface="Consolas" panose="020B0609020204030204" pitchFamily="49" charset="0"/>
              </a:rPr>
              <a:t>=</a:t>
            </a:r>
            <a:r>
              <a:rPr lang="en-GB" altLang="zh-CN" sz="1600" dirty="0">
                <a:solidFill>
                  <a:srgbClr val="00AA00"/>
                </a:solidFill>
                <a:effectLst/>
                <a:latin typeface="Consolas" panose="020B0609020204030204" pitchFamily="49" charset="0"/>
                <a:cs typeface="Consolas" panose="020B0609020204030204" pitchFamily="49" charset="0"/>
              </a:rPr>
              <a:t>'</a:t>
            </a:r>
            <a:r>
              <a:rPr lang="en-GB" altLang="zh-CN" sz="1600" dirty="0" err="1">
                <a:solidFill>
                  <a:srgbClr val="00AA00"/>
                </a:solidFill>
                <a:effectLst/>
                <a:latin typeface="Consolas" panose="020B0609020204030204" pitchFamily="49" charset="0"/>
                <a:cs typeface="Consolas" panose="020B0609020204030204" pitchFamily="49" charset="0"/>
              </a:rPr>
              <a:t>image:FILE</a:t>
            </a:r>
            <a:r>
              <a:rPr lang="en-GB" altLang="zh-CN" sz="1600" dirty="0">
                <a:solidFill>
                  <a:srgbClr val="00AA00"/>
                </a:solidFill>
                <a:effectLst/>
                <a:latin typeface="Consolas" panose="020B0609020204030204" pitchFamily="49" charset="0"/>
                <a:cs typeface="Consolas" panose="020B0609020204030204" pitchFamily="49" charset="0"/>
              </a:rPr>
              <a:t>'</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a:latin typeface="Consolas" panose="020B0609020204030204" pitchFamily="49" charset="0"/>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y_col</a:t>
            </a:r>
            <a:r>
              <a:rPr lang="en-GB" altLang="zh-CN" sz="1600" dirty="0">
                <a:latin typeface="Consolas" panose="020B0609020204030204" pitchFamily="49" charset="0"/>
                <a:cs typeface="Consolas" panose="020B0609020204030204" pitchFamily="49" charset="0"/>
              </a:rPr>
              <a:t>=</a:t>
            </a:r>
            <a:r>
              <a:rPr lang="en-GB" altLang="zh-CN" sz="1600" dirty="0">
                <a:solidFill>
                  <a:srgbClr val="00AA00"/>
                </a:solidFill>
                <a:effectLst/>
                <a:latin typeface="Consolas" panose="020B0609020204030204" pitchFamily="49" charset="0"/>
                <a:cs typeface="Consolas" panose="020B0609020204030204" pitchFamily="49" charset="0"/>
              </a:rPr>
              <a:t>'category'</a:t>
            </a:r>
            <a:r>
              <a:rPr lang="en-GB" altLang="zh-CN" sz="1600" dirty="0">
                <a:latin typeface="Consolas" panose="020B0609020204030204" pitchFamily="49" charset="0"/>
                <a:cs typeface="Consolas" panose="020B0609020204030204" pitchFamily="49" charset="0"/>
              </a:rPr>
              <a:t>,</a:t>
            </a:r>
            <a:br>
              <a:rPr lang="en-GB" altLang="zh-CN" sz="1600" dirty="0">
                <a:latin typeface="Consolas" panose="020B0609020204030204" pitchFamily="49" charset="0"/>
                <a:cs typeface="Consolas" panose="020B0609020204030204" pitchFamily="49" charset="0"/>
              </a:rPr>
            </a:br>
            <a:r>
              <a:rPr lang="en-GB" altLang="zh-CN" sz="1600" dirty="0">
                <a:latin typeface="Consolas" panose="020B0609020204030204" pitchFamily="49" charset="0"/>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target_size</a:t>
            </a:r>
            <a:r>
              <a:rPr lang="en-GB" altLang="zh-CN" sz="1600" dirty="0">
                <a:latin typeface="Consolas" panose="020B0609020204030204" pitchFamily="49" charset="0"/>
                <a:cs typeface="Consolas" panose="020B0609020204030204" pitchFamily="49" charset="0"/>
              </a:rPr>
              <a:t>=(</a:t>
            </a:r>
            <a:r>
              <a:rPr lang="en-GB" altLang="zh-CN" sz="1600" dirty="0">
                <a:solidFill>
                  <a:srgbClr val="000000"/>
                </a:solidFill>
                <a:effectLst/>
                <a:latin typeface="Consolas" panose="020B0609020204030204" pitchFamily="49" charset="0"/>
                <a:cs typeface="Consolas" panose="020B0609020204030204" pitchFamily="49" charset="0"/>
              </a:rPr>
              <a:t>128</a:t>
            </a:r>
            <a:r>
              <a:rPr lang="en-GB" altLang="zh-CN" sz="1600" dirty="0">
                <a:latin typeface="Consolas" panose="020B0609020204030204" pitchFamily="49" charset="0"/>
                <a:cs typeface="Consolas" panose="020B0609020204030204" pitchFamily="49" charset="0"/>
              </a:rPr>
              <a:t>, </a:t>
            </a:r>
            <a:r>
              <a:rPr lang="en-GB" altLang="zh-CN" sz="1600" dirty="0">
                <a:solidFill>
                  <a:srgbClr val="000000"/>
                </a:solidFill>
                <a:effectLst/>
                <a:latin typeface="Consolas" panose="020B0609020204030204" pitchFamily="49" charset="0"/>
                <a:cs typeface="Consolas" panose="020B0609020204030204" pitchFamily="49" charset="0"/>
              </a:rPr>
              <a:t>128</a:t>
            </a:r>
            <a:r>
              <a:rPr lang="en-GB" altLang="zh-CN" sz="1600" dirty="0">
                <a:latin typeface="Consolas" panose="020B0609020204030204" pitchFamily="49" charset="0"/>
                <a:cs typeface="Consolas" panose="020B0609020204030204" pitchFamily="49" charset="0"/>
              </a:rPr>
              <a:t>),  </a:t>
            </a:r>
            <a:r>
              <a:rPr lang="en-GB" altLang="zh-CN" sz="1600" dirty="0">
                <a:solidFill>
                  <a:srgbClr val="DD0000"/>
                </a:solidFill>
                <a:effectLst/>
                <a:latin typeface="Consolas" panose="020B0609020204030204" pitchFamily="49" charset="0"/>
                <a:cs typeface="Consolas" panose="020B0609020204030204" pitchFamily="49" charset="0"/>
              </a:rPr>
              <a:t># </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目标图像大小</a:t>
            </a:r>
            <a:b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batch_size</a:t>
            </a:r>
            <a:r>
              <a:rPr lang="en-GB" altLang="zh-CN" sz="1600" dirty="0">
                <a:latin typeface="Consolas" panose="020B0609020204030204" pitchFamily="49" charset="0"/>
                <a:cs typeface="Consolas" panose="020B0609020204030204" pitchFamily="49" charset="0"/>
              </a:rPr>
              <a:t>=</a:t>
            </a:r>
            <a:r>
              <a:rPr lang="en-GB" altLang="zh-CN" sz="1600" dirty="0">
                <a:solidFill>
                  <a:srgbClr val="000000"/>
                </a:solidFill>
                <a:effectLst/>
                <a:latin typeface="Consolas" panose="020B0609020204030204" pitchFamily="49" charset="0"/>
                <a:cs typeface="Consolas" panose="020B0609020204030204" pitchFamily="49" charset="0"/>
              </a:rPr>
              <a:t>32</a:t>
            </a:r>
            <a:r>
              <a:rPr lang="en-GB" altLang="zh-CN" sz="1600" dirty="0">
                <a:latin typeface="Consolas" panose="020B0609020204030204" pitchFamily="49" charset="0"/>
                <a:cs typeface="Consolas" panose="020B0609020204030204" pitchFamily="49" charset="0"/>
              </a:rPr>
              <a:t>,          </a:t>
            </a:r>
            <a:r>
              <a:rPr lang="en-GB" altLang="zh-CN" sz="1600" dirty="0">
                <a:solidFill>
                  <a:srgbClr val="DD0000"/>
                </a:solidFill>
                <a:effectLst/>
                <a:latin typeface="Consolas" panose="020B0609020204030204" pitchFamily="49" charset="0"/>
                <a:cs typeface="Consolas" panose="020B0609020204030204" pitchFamily="49" charset="0"/>
              </a:rPr>
              <a:t># </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批次大小</a:t>
            </a:r>
            <a:b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sz="1600" dirty="0" err="1">
                <a:solidFill>
                  <a:srgbClr val="000000"/>
                </a:solidFill>
                <a:effectLst/>
                <a:latin typeface="Consolas" panose="020B0609020204030204" pitchFamily="49" charset="0"/>
                <a:cs typeface="Consolas" panose="020B0609020204030204" pitchFamily="49" charset="0"/>
              </a:rPr>
              <a:t>class_mode</a:t>
            </a:r>
            <a:r>
              <a:rPr lang="en-GB" altLang="zh-CN" sz="1600" dirty="0">
                <a:latin typeface="Consolas" panose="020B0609020204030204" pitchFamily="49" charset="0"/>
                <a:cs typeface="Consolas" panose="020B0609020204030204" pitchFamily="49" charset="0"/>
              </a:rPr>
              <a:t>=</a:t>
            </a:r>
            <a:r>
              <a:rPr lang="en-GB" altLang="zh-CN" sz="1600" dirty="0">
                <a:solidFill>
                  <a:srgbClr val="00AA00"/>
                </a:solidFill>
                <a:effectLst/>
                <a:latin typeface="Consolas" panose="020B0609020204030204" pitchFamily="49" charset="0"/>
                <a:cs typeface="Consolas" panose="020B0609020204030204" pitchFamily="49" charset="0"/>
              </a:rPr>
              <a:t>'binary'      </a:t>
            </a:r>
            <a:r>
              <a:rPr lang="en-GB" altLang="zh-CN" sz="1600" dirty="0">
                <a:solidFill>
                  <a:srgbClr val="DD0000"/>
                </a:solidFill>
                <a:effectLst/>
                <a:latin typeface="Consolas" panose="020B0609020204030204" pitchFamily="49" charset="0"/>
                <a:cs typeface="Consolas" panose="020B0609020204030204" pitchFamily="49" charset="0"/>
              </a:rPr>
              <a:t># </a:t>
            </a:r>
            <a: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二分类任务</a:t>
            </a:r>
            <a:br>
              <a:rPr lang="zh-CN" altLang="en-US" sz="1600"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US" altLang="zh-CN" sz="1600" dirty="0">
                <a:latin typeface="Consolas" panose="020B0609020204030204" pitchFamily="49" charset="0"/>
                <a:cs typeface="Consolas" panose="020B0609020204030204" pitchFamily="49" charset="0"/>
              </a:rPr>
              <a:t>)</a:t>
            </a:r>
            <a:endParaRPr lang="zh-CN" altLang="en-US" sz="1600"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758005" y="1411728"/>
            <a:ext cx="10527400" cy="1424942"/>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可以看出，数据生成器需要指定数据的存储位置、输入输出数据来源、目标尺寸、批次大小、分类模式。这里</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表示每个图像在被载入时都会被</a:t>
            </a:r>
            <a:r>
              <a:rPr lang="zh-CN" altLang="en-US" sz="2000" dirty="0">
                <a:solidFill>
                  <a:schemeClr val="accent2"/>
                </a:solidFill>
                <a:latin typeface="微软雅黑 Light" panose="020B0502040204020203" pitchFamily="34" charset="-122"/>
                <a:ea typeface="微软雅黑 Light" panose="020B0502040204020203" pitchFamily="34" charset="-122"/>
              </a:rPr>
              <a:t>自动缩小或放大</a:t>
            </a:r>
            <a:r>
              <a:rPr lang="zh-CN" altLang="en-US" sz="2000" dirty="0">
                <a:latin typeface="微软雅黑 Light" panose="020B0502040204020203" pitchFamily="34" charset="-122"/>
                <a:ea typeface="微软雅黑 Light" panose="020B0502040204020203" pitchFamily="34" charset="-122"/>
              </a:rPr>
              <a:t>为</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的尺寸，从而保持数据的一致性。</a:t>
            </a:r>
            <a:r>
              <a:rPr lang="en-US" altLang="zh-CN" sz="2000" dirty="0">
                <a:latin typeface="微软雅黑 Light" panose="020B0502040204020203" pitchFamily="34" charset="-122"/>
                <a:ea typeface="微软雅黑 Light" panose="020B0502040204020203" pitchFamily="34" charset="-122"/>
              </a:rPr>
              <a:t>binary</a:t>
            </a:r>
            <a:r>
              <a:rPr lang="zh-CN" altLang="en-US" sz="2000" dirty="0">
                <a:latin typeface="微软雅黑 Light" panose="020B0502040204020203" pitchFamily="34" charset="-122"/>
                <a:ea typeface="微软雅黑 Light" panose="020B0502040204020203" pitchFamily="34" charset="-122"/>
              </a:rPr>
              <a:t>则表示我们要解决的是一个</a:t>
            </a:r>
            <a:r>
              <a:rPr lang="zh-CN" altLang="en-US" sz="2000" dirty="0">
                <a:solidFill>
                  <a:schemeClr val="accent2"/>
                </a:solidFill>
                <a:latin typeface="微软雅黑 Light" panose="020B0502040204020203" pitchFamily="34" charset="-122"/>
                <a:ea typeface="微软雅黑 Light" panose="020B0502040204020203" pitchFamily="34" charset="-122"/>
              </a:rPr>
              <a:t>二分类问题</a:t>
            </a:r>
            <a:r>
              <a:rPr lang="zh-CN" altLang="en-US" sz="2000" dirty="0">
                <a:latin typeface="微软雅黑 Light" panose="020B0502040204020203" pitchFamily="34" charset="-122"/>
                <a:ea typeface="微软雅黑 Light" panose="020B0502040204020203" pitchFamily="34" charset="-122"/>
              </a:rPr>
              <a:t>。</a:t>
            </a:r>
            <a:endParaRPr lang="zh-CN" altLang="en-US" sz="2000"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758005" y="3197132"/>
            <a:ext cx="9572243" cy="2585323"/>
          </a:xfrm>
          <a:prstGeom prst="rect">
            <a:avLst/>
          </a:prstGeom>
          <a:solidFill>
            <a:schemeClr val="bg1"/>
          </a:solidFill>
          <a:ln>
            <a:solidFill>
              <a:schemeClr val="tx1"/>
            </a:solidFill>
          </a:ln>
        </p:spPr>
        <p:txBody>
          <a:bodyPr wrap="square">
            <a:spAutoFit/>
          </a:bodyPr>
          <a:lstStyle/>
          <a:p>
            <a:r>
              <a:rPr lang="en-GB" altLang="zh-CN" dirty="0" err="1">
                <a:latin typeface="Consolas" panose="020B0609020204030204" pitchFamily="49" charset="0"/>
                <a:cs typeface="Consolas" panose="020B0609020204030204" pitchFamily="49" charset="0"/>
              </a:rPr>
              <a:t>val_generator</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val_datagen.flow_from_dataframe</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dataframe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val_df</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directory</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'data'</a:t>
            </a:r>
            <a:r>
              <a:rPr lang="en-GB" altLang="zh-CN" dirty="0">
                <a:latin typeface="Consolas" panose="020B0609020204030204" pitchFamily="49" charset="0"/>
                <a:cs typeface="Consolas" panose="020B0609020204030204" pitchFamily="49" charset="0"/>
              </a:rPr>
              <a:t>,</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x_col</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image:FILE</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y_col</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'category'</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target_size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batch_size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32</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class_mode</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'binary'</a:t>
            </a:r>
            <a:br>
              <a:rPr lang="en-GB" altLang="zh-CN" dirty="0">
                <a:solidFill>
                  <a:srgbClr val="00AA00"/>
                </a:solidFill>
                <a:effectLst/>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758005" y="1523846"/>
            <a:ext cx="10527400" cy="501612"/>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我们可以采用与上节课完全一样的模型结构搭建卷积神经网络。</a:t>
            </a:r>
            <a:endParaRPr lang="zh-CN" altLang="en-US" sz="2000"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758005" y="2482277"/>
            <a:ext cx="11005627" cy="3139321"/>
          </a:xfrm>
          <a:prstGeom prst="rect">
            <a:avLst/>
          </a:prstGeom>
          <a:solidFill>
            <a:schemeClr val="bg1"/>
          </a:solidFill>
          <a:ln>
            <a:solidFill>
              <a:schemeClr val="tx1"/>
            </a:solidFill>
          </a:ln>
        </p:spPr>
        <p:txBody>
          <a:bodyPr wrap="square">
            <a:spAutoFit/>
          </a:bodyPr>
          <a:lstStyle/>
          <a:p>
            <a:r>
              <a:rPr lang="en-GB" altLang="zh-CN" dirty="0">
                <a:latin typeface="Consolas" panose="020B0609020204030204" pitchFamily="49" charset="0"/>
                <a:cs typeface="Consolas" panose="020B0609020204030204" pitchFamily="49" charset="0"/>
              </a:rPr>
              <a:t>model = Sequential()</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(Input(</a:t>
            </a:r>
            <a:r>
              <a:rPr lang="en-GB" altLang="zh-CN" dirty="0">
                <a:solidFill>
                  <a:srgbClr val="000000"/>
                </a:solidFill>
                <a:effectLst/>
                <a:latin typeface="Consolas" panose="020B0609020204030204" pitchFamily="49" charset="0"/>
                <a:cs typeface="Consolas" panose="020B0609020204030204" pitchFamily="49" charset="0"/>
              </a:rPr>
              <a:t>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输入层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(Rescaling(</a:t>
            </a:r>
            <a:r>
              <a:rPr lang="en-GB" altLang="zh-CN" dirty="0">
                <a:solidFill>
                  <a:srgbClr val="000000"/>
                </a:solidFill>
                <a:effectLst/>
                <a:latin typeface="Consolas" panose="020B0609020204030204" pitchFamily="49" charset="0"/>
                <a:cs typeface="Consolas" panose="020B0609020204030204" pitchFamily="49" charset="0"/>
              </a:rPr>
              <a:t>1.0 </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255.0</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将像素值缩放到</a:t>
            </a:r>
            <a:r>
              <a:rPr lang="en-US" altLang="zh-CN" dirty="0">
                <a:solidFill>
                  <a:srgbClr val="DD0000"/>
                </a:solidFill>
                <a:effectLst/>
                <a:latin typeface="Consolas" panose="020B0609020204030204" pitchFamily="49" charset="0"/>
                <a:cs typeface="Consolas" panose="020B0609020204030204" pitchFamily="49" charset="0"/>
              </a:rPr>
              <a:t>0-1</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之间</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(Conv2D(</a:t>
            </a:r>
            <a:r>
              <a:rPr lang="en-GB" altLang="zh-CN" dirty="0">
                <a:solidFill>
                  <a:srgbClr val="000000"/>
                </a:solidFill>
                <a:effectLst/>
                <a:latin typeface="Consolas" panose="020B0609020204030204" pitchFamily="49" charset="0"/>
                <a:cs typeface="Consolas" panose="020B0609020204030204" pitchFamily="49" charset="0"/>
              </a:rPr>
              <a:t>64</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kernel_size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(MaxPooling2D(</a:t>
            </a:r>
            <a:r>
              <a:rPr lang="en-GB" altLang="zh-CN" dirty="0" err="1">
                <a:solidFill>
                  <a:srgbClr val="000000"/>
                </a:solidFill>
                <a:effectLst/>
                <a:latin typeface="Consolas" panose="020B0609020204030204" pitchFamily="49" charset="0"/>
                <a:cs typeface="Consolas" panose="020B0609020204030204" pitchFamily="49" charset="0"/>
              </a:rPr>
              <a:t>pool_size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第一个池化层，使用</a:t>
            </a:r>
            <a:r>
              <a:rPr lang="en-US" altLang="zh-CN" dirty="0">
                <a:solidFill>
                  <a:srgbClr val="DD0000"/>
                </a:solidFill>
                <a:effectLst/>
                <a:latin typeface="Consolas" panose="020B0609020204030204" pitchFamily="49" charset="0"/>
                <a:cs typeface="Consolas" panose="020B0609020204030204" pitchFamily="49" charset="0"/>
              </a:rPr>
              <a:t>3</a:t>
            </a:r>
            <a:r>
              <a:rPr lang="en-GB" altLang="zh-CN" dirty="0">
                <a:solidFill>
                  <a:srgbClr val="DD0000"/>
                </a:solidFill>
                <a:effectLst/>
                <a:latin typeface="Consolas" panose="020B0609020204030204" pitchFamily="49" charset="0"/>
                <a:cs typeface="Consolas" panose="020B0609020204030204" pitchFamily="49" charset="0"/>
              </a:rPr>
              <a:t>x3</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的窗口</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(Conv2D(</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kernel_size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(MaxPooling2D(</a:t>
            </a:r>
            <a:r>
              <a:rPr lang="en-GB" altLang="zh-CN" dirty="0" err="1">
                <a:solidFill>
                  <a:srgbClr val="000000"/>
                </a:solidFill>
                <a:effectLst/>
                <a:latin typeface="Consolas" panose="020B0609020204030204" pitchFamily="49" charset="0"/>
                <a:cs typeface="Consolas" panose="020B0609020204030204" pitchFamily="49" charset="0"/>
              </a:rPr>
              <a:t>pool_size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2</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第二个池化层，使用</a:t>
            </a:r>
            <a:r>
              <a:rPr lang="en-US" altLang="zh-CN" dirty="0">
                <a:solidFill>
                  <a:srgbClr val="DD0000"/>
                </a:solidFill>
                <a:effectLst/>
                <a:latin typeface="Consolas" panose="020B0609020204030204" pitchFamily="49" charset="0"/>
                <a:cs typeface="Consolas" panose="020B0609020204030204" pitchFamily="49" charset="0"/>
              </a:rPr>
              <a:t>2</a:t>
            </a:r>
            <a:r>
              <a:rPr lang="en-GB" altLang="zh-CN" dirty="0">
                <a:solidFill>
                  <a:srgbClr val="DD0000"/>
                </a:solidFill>
                <a:effectLst/>
                <a:latin typeface="Consolas" panose="020B0609020204030204" pitchFamily="49" charset="0"/>
                <a:cs typeface="Consolas" panose="020B0609020204030204" pitchFamily="49" charset="0"/>
              </a:rPr>
              <a:t>x2</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的窗口</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(Flatten())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展平层，将特征图展平为一维数组</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'sigmoid'</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输出层，用于二分类问题，使用</a:t>
            </a:r>
            <a:r>
              <a:rPr lang="en-GB" altLang="zh-CN" dirty="0">
                <a:solidFill>
                  <a:srgbClr val="DD0000"/>
                </a:solidFill>
                <a:effectLst/>
                <a:latin typeface="Consolas" panose="020B0609020204030204" pitchFamily="49" charset="0"/>
                <a:cs typeface="Consolas" panose="020B0609020204030204" pitchFamily="49" charset="0"/>
              </a:rPr>
              <a:t>Sigmoid</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激活</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759353" y="1603986"/>
            <a:ext cx="10527400" cy="96327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最后，配置模型、训练模型、评估模型。由于可用数据比较少，这里我们直接用预先准备的测试数据进行实时验证。</a:t>
            </a:r>
            <a:endParaRPr lang="zh-CN" altLang="en-US" sz="2000"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759353" y="2850912"/>
            <a:ext cx="10671995" cy="2585323"/>
          </a:xfrm>
          <a:prstGeom prst="rect">
            <a:avLst/>
          </a:prstGeom>
          <a:solidFill>
            <a:schemeClr val="bg1"/>
          </a:solidFill>
          <a:ln>
            <a:solidFill>
              <a:schemeClr val="tx1"/>
            </a:solidFill>
          </a:ln>
        </p:spPr>
        <p:txBody>
          <a:bodyPr wrap="square">
            <a:spAutoFit/>
          </a:bodyPr>
          <a:lstStyle/>
          <a:p>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配置模型，设置优化器、损失函数和评估指标</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model.compile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optimizer</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adam</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loss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binary_crossentropy</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metrics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'accuracy'</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训练模型，设定训练时间，并记录训练过程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model.fit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train_generator</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validation_data</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val_generator</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epochs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评估模型性能</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val_loss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val_accuracy</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model.evaluate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val_generator</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solidFill>
                  <a:srgbClr val="900090"/>
                </a:solidFill>
                <a:effectLst/>
                <a:latin typeface="Consolas" panose="020B0609020204030204" pitchFamily="49" charset="0"/>
                <a:cs typeface="Consolas" panose="020B0609020204030204" pitchFamily="49" charset="0"/>
              </a:rPr>
              <a:t>print</a:t>
            </a:r>
            <a:r>
              <a:rPr lang="en-GB" altLang="zh-CN" dirty="0">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f"Validation</a:t>
            </a:r>
            <a:r>
              <a:rPr lang="en-GB" altLang="zh-CN" dirty="0">
                <a:solidFill>
                  <a:srgbClr val="00AA00"/>
                </a:solidFill>
                <a:effectLst/>
                <a:latin typeface="Consolas" panose="020B0609020204030204" pitchFamily="49" charset="0"/>
                <a:cs typeface="Consolas" panose="020B0609020204030204" pitchFamily="49" charset="0"/>
              </a:rPr>
              <a:t> Accuracy: {</a:t>
            </a:r>
            <a:r>
              <a:rPr lang="en-GB" altLang="zh-CN" dirty="0">
                <a:latin typeface="Consolas" panose="020B0609020204030204" pitchFamily="49" charset="0"/>
                <a:cs typeface="Consolas" panose="020B0609020204030204" pitchFamily="49" charset="0"/>
              </a:rPr>
              <a:t>val_accuracy</a:t>
            </a:r>
            <a:r>
              <a:rPr lang="en-GB" altLang="zh-CN" dirty="0">
                <a:solidFill>
                  <a:srgbClr val="00AA00"/>
                </a:solidFill>
                <a:effectLst/>
                <a:latin typeface="Consolas" panose="020B0609020204030204" pitchFamily="49" charset="0"/>
                <a:cs typeface="Consolas" panose="020B0609020204030204" pitchFamily="49" charset="0"/>
              </a:rPr>
              <a:t>:.2f}"</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832300" y="2927388"/>
            <a:ext cx="10527400" cy="583493"/>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运行程序，训练一个猫狗识别的卷积神经网络模型，观察它的效果。</a:t>
            </a:r>
            <a:endParaRPr lang="zh-CN" altLang="en-US"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832300" y="1399114"/>
            <a:ext cx="10527400" cy="1137491"/>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观察运行过程，尽管在训练数据上随着训练进行表现不断提升，但在验证数据上损失值难以下降，准确率也仅仅能达到</a:t>
            </a:r>
            <a:r>
              <a:rPr lang="en-US" altLang="zh-CN" sz="2400" dirty="0">
                <a:latin typeface="微软雅黑 Light" panose="020B0502040204020203" pitchFamily="34" charset="-122"/>
                <a:ea typeface="微软雅黑 Light" panose="020B0502040204020203" pitchFamily="34" charset="-122"/>
              </a:rPr>
              <a:t>65%</a:t>
            </a:r>
            <a:r>
              <a:rPr lang="zh-CN" altLang="en-US" sz="2400" dirty="0">
                <a:latin typeface="微软雅黑 Light" panose="020B0502040204020203" pitchFamily="34" charset="-122"/>
                <a:ea typeface="微软雅黑 Light" panose="020B0502040204020203" pitchFamily="34" charset="-122"/>
              </a:rPr>
              <a:t>左右，难以有效识别。</a:t>
            </a:r>
            <a:endParaRPr lang="zh-CN" altLang="en-US" sz="2400" dirty="0">
              <a:latin typeface="微软雅黑 Light" panose="020B0502040204020203" pitchFamily="34" charset="-122"/>
              <a:ea typeface="微软雅黑 Light" panose="020B0502040204020203" pitchFamily="34" charset="-122"/>
            </a:endParaRPr>
          </a:p>
        </p:txBody>
      </p:sp>
      <p:pic>
        <p:nvPicPr>
          <p:cNvPr id="2" name="图片 1"/>
          <p:cNvPicPr>
            <a:picLocks noChangeAspect="1"/>
          </p:cNvPicPr>
          <p:nvPr/>
        </p:nvPicPr>
        <p:blipFill>
          <a:blip r:embed="rId1"/>
          <a:stretch>
            <a:fillRect/>
          </a:stretch>
        </p:blipFill>
        <p:spPr>
          <a:xfrm>
            <a:off x="1595681" y="2804314"/>
            <a:ext cx="8890000" cy="3175000"/>
          </a:xfrm>
          <a:prstGeom prst="rect">
            <a:avLst/>
          </a:prstGeom>
        </p:spPr>
      </p:pic>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832300" y="1708033"/>
            <a:ext cx="10527400" cy="583493"/>
          </a:xfrm>
          <a:prstGeom prst="rect">
            <a:avLst/>
          </a:prstGeom>
          <a:noFill/>
        </p:spPr>
        <p:txBody>
          <a:bodyPr wrap="square" rtlCol="0">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为什么模型在这个问题上难以达到较好的效果呢？</a:t>
            </a:r>
            <a:endParaRPr lang="zh-CN" altLang="en-US" sz="24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832300" y="3001864"/>
            <a:ext cx="10527400" cy="1691489"/>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用于训练的数据太少，如果要有效解决问题，通常至少需要数千、数万张高质量的图像数据</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模型的复杂度仍然不够</a:t>
            </a:r>
            <a:endParaRPr lang="zh-CN" altLang="en-US"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预训练模型</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460387" y="1273906"/>
            <a:ext cx="9160587" cy="2209836"/>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回到</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ImageNet</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的图像分类挑战赛，这项比赛要求参赛人工智能运用</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1400</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余万张分好类的高清图像，完成</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1000</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种不同物品的分类任务。</a:t>
            </a:r>
            <a:endPar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由于图像分类非常细致，通常以</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top-5</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错误率，即真实类别在预测类别中排名前</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5</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之外才算是错误，来衡量模型的效果。</a:t>
            </a:r>
            <a:endPar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作为参考，普通人类在</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ImageNet</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上的</a:t>
            </a:r>
            <a:r>
              <a:rPr kumimoji="1" lang="en-US" altLang="zh-CN" sz="2000" dirty="0">
                <a:latin typeface="微软雅黑 Light" panose="020B0502040204020203" pitchFamily="34" charset="-122"/>
                <a:ea typeface="微软雅黑 Light" panose="020B0502040204020203" pitchFamily="34" charset="-122"/>
                <a:cs typeface="Consolas" panose="020B0609020204030204" pitchFamily="49" charset="0"/>
              </a:rPr>
              <a:t>top-5</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错误率大约在</a:t>
            </a:r>
            <a:r>
              <a:rPr kumimoji="1" lang="en-US" altLang="zh-CN" sz="2000" dirty="0">
                <a:solidFill>
                  <a:schemeClr val="accent2"/>
                </a:solidFill>
                <a:latin typeface="微软雅黑 Light" panose="020B0502040204020203" pitchFamily="34" charset="-122"/>
                <a:ea typeface="微软雅黑 Light" panose="020B0502040204020203" pitchFamily="34" charset="-122"/>
                <a:cs typeface="Consolas" panose="020B0609020204030204" pitchFamily="49" charset="0"/>
              </a:rPr>
              <a:t>5%</a:t>
            </a: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Consolas" panose="020B0609020204030204" pitchFamily="49" charset="0"/>
              </a:rPr>
              <a:t>左右</a:t>
            </a:r>
            <a:r>
              <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rPr>
              <a:t>。</a:t>
            </a:r>
            <a:endParaRPr kumimoji="1" lang="zh-CN" altLang="en-US" sz="2000" dirty="0">
              <a:latin typeface="微软雅黑 Light" panose="020B0502040204020203" pitchFamily="34" charset="-122"/>
              <a:ea typeface="微软雅黑 Light" panose="020B0502040204020203" pitchFamily="34" charset="-122"/>
              <a:cs typeface="Consolas" panose="020B0609020204030204" pitchFamily="49" charset="0"/>
            </a:endParaRPr>
          </a:p>
        </p:txBody>
      </p:sp>
      <p:pic>
        <p:nvPicPr>
          <p:cNvPr id="13" name="Picture 2" descr="SenseTime Trains ImageNet/AlexNet In Record 1.5 minutes | by Synced |  SyncedReview | Medium"/>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33136" y="3576662"/>
            <a:ext cx="6699170" cy="26796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预训练模型</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1515706" y="1492389"/>
            <a:ext cx="9160587" cy="1340303"/>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en-US" altLang="zh-CN" sz="2000" dirty="0">
                <a:latin typeface="微软雅黑 Light" panose="020B0502040204020203" pitchFamily="34" charset="-122"/>
                <a:ea typeface="微软雅黑 Light" panose="020B0502040204020203" pitchFamily="34" charset="-122"/>
                <a:cs typeface="Alibaba PuHuiTi" pitchFamily="18" charset="-122"/>
              </a:rPr>
              <a:t>2012</a:t>
            </a:r>
            <a:r>
              <a:rPr lang="zh-CN" altLang="en-US" sz="2000" dirty="0">
                <a:latin typeface="微软雅黑 Light" panose="020B0502040204020203" pitchFamily="34" charset="-122"/>
                <a:ea typeface="微软雅黑 Light" panose="020B0502040204020203" pitchFamily="34" charset="-122"/>
                <a:cs typeface="Alibaba PuHuiTi" pitchFamily="18" charset="-122"/>
              </a:rPr>
              <a:t>年，名为</a:t>
            </a:r>
            <a:r>
              <a:rPr lang="en-US" altLang="zh-CN" sz="2000" dirty="0" err="1">
                <a:latin typeface="微软雅黑 Light" panose="020B0502040204020203" pitchFamily="34" charset="-122"/>
                <a:ea typeface="微软雅黑 Light" panose="020B0502040204020203" pitchFamily="34" charset="-122"/>
                <a:cs typeface="Alibaba PuHuiTi" pitchFamily="18" charset="-122"/>
              </a:rPr>
              <a:t>AlexNet</a:t>
            </a:r>
            <a:r>
              <a:rPr lang="zh-CN" altLang="en-US" sz="2000" dirty="0">
                <a:latin typeface="微软雅黑 Light" panose="020B0502040204020203" pitchFamily="34" charset="-122"/>
                <a:ea typeface="微软雅黑 Light" panose="020B0502040204020203" pitchFamily="34" charset="-122"/>
                <a:cs typeface="Alibaba PuHuiTi" pitchFamily="18" charset="-122"/>
              </a:rPr>
              <a:t>的</a:t>
            </a:r>
            <a:r>
              <a:rPr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卷积神经网络</a:t>
            </a:r>
            <a:r>
              <a:rPr lang="zh-CN" altLang="en-US" sz="2000" dirty="0">
                <a:latin typeface="微软雅黑 Light" panose="020B0502040204020203" pitchFamily="34" charset="-122"/>
                <a:ea typeface="微软雅黑 Light" panose="020B0502040204020203" pitchFamily="34" charset="-122"/>
                <a:cs typeface="Alibaba PuHuiTi" pitchFamily="18" charset="-122"/>
              </a:rPr>
              <a:t>模型将错误率降低了</a:t>
            </a:r>
            <a:r>
              <a:rPr lang="en-US" altLang="zh-CN" sz="2000" dirty="0">
                <a:latin typeface="微软雅黑 Light" panose="020B0502040204020203" pitchFamily="34" charset="-122"/>
                <a:ea typeface="微软雅黑 Light" panose="020B0502040204020203" pitchFamily="34" charset="-122"/>
                <a:cs typeface="Alibaba PuHuiTi" pitchFamily="18" charset="-122"/>
              </a:rPr>
              <a:t>10%</a:t>
            </a:r>
            <a:r>
              <a:rPr lang="zh-CN" altLang="en-US" sz="2000" dirty="0">
                <a:latin typeface="微软雅黑 Light" panose="020B0502040204020203" pitchFamily="34" charset="-122"/>
                <a:ea typeface="微软雅黑 Light" panose="020B0502040204020203" pitchFamily="34" charset="-122"/>
                <a:cs typeface="Alibaba PuHuiTi" pitchFamily="18" charset="-122"/>
              </a:rPr>
              <a:t>左右。</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它的成功秘诀在于较深的网络层次（</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5</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个卷积层、</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个池化层、</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个全连接层）。</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但深层次的网络，加上庞大的数据量，需要消耗巨大的计算资源。</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4" name="Picture 2" descr="ImageNet"/>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55375" y="3273815"/>
            <a:ext cx="5370611" cy="2793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预训练模型</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050881" y="1297736"/>
            <a:ext cx="10070243" cy="1771191"/>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到</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2015</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年的</a:t>
            </a:r>
            <a:r>
              <a:rPr kumimoji="1" lang="en-US" altLang="zh-CN" sz="2000" dirty="0" err="1">
                <a:latin typeface="微软雅黑 Light" panose="020B0502040204020203" pitchFamily="34" charset="-122"/>
                <a:ea typeface="微软雅黑 Light" panose="020B0502040204020203" pitchFamily="34" charset="-122"/>
                <a:cs typeface="Alibaba PuHuiTi" pitchFamily="18" charset="-122"/>
              </a:rPr>
              <a:t>ResNet</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，错误率已经下降至</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3.6%</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，超越了人类的水平！</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en-US" altLang="zh-CN" sz="2000" dirty="0" err="1">
                <a:latin typeface="微软雅黑 Light" panose="020B0502040204020203" pitchFamily="34" charset="-122"/>
                <a:ea typeface="微软雅黑 Light" panose="020B0502040204020203" pitchFamily="34" charset="-122"/>
                <a:cs typeface="Alibaba PuHuiTi" pitchFamily="18" charset="-122"/>
              </a:rPr>
              <a:t>ResNet</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有多种不同层次的版本，其中效果最好，也是最深层的模型达到了</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152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层之多。</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但</a:t>
            </a:r>
            <a:r>
              <a:rPr kumimoji="1" lang="en-US" altLang="zh-CN" sz="2000" dirty="0" err="1">
                <a:latin typeface="微软雅黑 Light" panose="020B0502040204020203" pitchFamily="34" charset="-122"/>
                <a:ea typeface="微软雅黑 Light" panose="020B0502040204020203" pitchFamily="34" charset="-122"/>
                <a:cs typeface="Alibaba PuHuiTi" pitchFamily="18" charset="-122"/>
              </a:rPr>
              <a:t>ResNet</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十分昂贵，即使在由</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64</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个芯片组成的超级芯片上，要训练到</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93%</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正确率的水平也需要</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周左右的时间，单计算资源租用的费用就能达到上万元。</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3" name="Picture 2" descr="ImageNet"/>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355375" y="3406720"/>
            <a:ext cx="5370611" cy="2793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2744268" y="1827944"/>
            <a:ext cx="8698300" cy="954107"/>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说一说：</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卷积神经网络通常包含哪些部分？</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2" name="文本框 11"/>
          <p:cNvSpPr txBox="1"/>
          <p:nvPr/>
        </p:nvSpPr>
        <p:spPr>
          <a:xfrm>
            <a:off x="2902438" y="3821427"/>
            <a:ext cx="5717044"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输入层、卷积层、池化层、输出层</a:t>
            </a:r>
            <a:endParaRPr lang="en-US" altLang="zh-CN"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迁移学习</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1115569" y="2108638"/>
            <a:ext cx="9751284" cy="2640723"/>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回到猫狗识别问题上，能否直接运用前人训练好的图像识别模型来识别猫狗呢？</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我们可以站在前人的肩膀上，从前人训练好的模型中保留必要的“经验”，较轻易地</a:t>
            </a: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迁移到新问题</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上。</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为了简化运算，我们选用一个超轻型的图像识别模型</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共包含</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53</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层，但每一层神经元数量不多，因此计算负担相对较小。</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在</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ImageNet</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上能够达到超过</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90%</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的</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Top-5</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正确率。</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迁移学习</a:t>
            </a:r>
            <a:endParaRPr lang="zh-CN" altLang="en-US" sz="3600" b="1" dirty="0">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759353" y="1175305"/>
            <a:ext cx="10263803" cy="1771191"/>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已在</a:t>
            </a:r>
            <a:r>
              <a:rPr lang="en-US" altLang="zh-CN" sz="2000" dirty="0">
                <a:latin typeface="微软雅黑 Light" panose="020B0502040204020203" pitchFamily="34" charset="-122"/>
                <a:ea typeface="微软雅黑 Light" panose="020B0502040204020203" pitchFamily="34" charset="-122"/>
                <a:cs typeface="Alibaba PuHuiTi" pitchFamily="18" charset="-122"/>
              </a:rPr>
              <a:t>ImageNet</a:t>
            </a:r>
            <a:r>
              <a:rPr lang="zh-CN" altLang="en-US" sz="2000" dirty="0">
                <a:latin typeface="微软雅黑 Light" panose="020B0502040204020203" pitchFamily="34" charset="-122"/>
                <a:ea typeface="微软雅黑 Light" panose="020B0502040204020203" pitchFamily="34" charset="-122"/>
                <a:cs typeface="Alibaba PuHuiTi" pitchFamily="18" charset="-122"/>
              </a:rPr>
              <a:t>上训练过</a:t>
            </a:r>
            <a:r>
              <a:rPr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lang="zh-CN" altLang="en-US" sz="2000" dirty="0">
                <a:latin typeface="微软雅黑 Light" panose="020B0502040204020203" pitchFamily="34" charset="-122"/>
                <a:ea typeface="微软雅黑 Light" panose="020B0502040204020203" pitchFamily="34" charset="-122"/>
                <a:cs typeface="Alibaba PuHuiTi" pitchFamily="18" charset="-122"/>
              </a:rPr>
              <a:t>显然是个“见多识广”的人工智能，它对于视觉问题应当已经形成了“独到的见解”。</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因此，我们可以尝试直接载入训练好的</a:t>
            </a:r>
            <a:r>
              <a:rPr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lang="zh-CN" altLang="en-US" sz="2000" dirty="0">
                <a:latin typeface="微软雅黑 Light" panose="020B0502040204020203" pitchFamily="34" charset="-122"/>
                <a:ea typeface="微软雅黑 Light" panose="020B0502040204020203" pitchFamily="34" charset="-122"/>
                <a:cs typeface="Alibaba PuHuiTi" pitchFamily="18" charset="-122"/>
              </a:rPr>
              <a:t>模型，</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再根据问题特征，最后加上一个用于二分类的输出层。</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2" name="文本框 11"/>
          <p:cNvSpPr txBox="1"/>
          <p:nvPr/>
        </p:nvSpPr>
        <p:spPr>
          <a:xfrm>
            <a:off x="192552" y="3051439"/>
            <a:ext cx="11696258" cy="3139321"/>
          </a:xfrm>
          <a:prstGeom prst="rect">
            <a:avLst/>
          </a:prstGeom>
          <a:solidFill>
            <a:schemeClr val="bg1"/>
          </a:solidFill>
          <a:ln>
            <a:solidFill>
              <a:schemeClr val="tx1"/>
            </a:solidFill>
          </a:ln>
        </p:spPr>
        <p:txBody>
          <a:bodyPr wrap="square">
            <a:spAutoFit/>
          </a:bodyPr>
          <a:lstStyle/>
          <a:p>
            <a:r>
              <a:rPr lang="en-GB" altLang="zh-CN" dirty="0">
                <a:latin typeface="Consolas" panose="020B0609020204030204" pitchFamily="49" charset="0"/>
                <a:cs typeface="Consolas" panose="020B0609020204030204" pitchFamily="49" charset="0"/>
              </a:rPr>
              <a:t>model = Sequential()</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(Input(</a:t>
            </a:r>
            <a:r>
              <a:rPr lang="en-GB" altLang="zh-CN" dirty="0">
                <a:solidFill>
                  <a:srgbClr val="000000"/>
                </a:solidFill>
                <a:effectLst/>
                <a:latin typeface="Consolas" panose="020B0609020204030204" pitchFamily="49" charset="0"/>
                <a:cs typeface="Consolas" panose="020B0609020204030204" pitchFamily="49" charset="0"/>
              </a:rPr>
              <a:t>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输入层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(Rescaling(</a:t>
            </a:r>
            <a:r>
              <a:rPr lang="en-GB" altLang="zh-CN" dirty="0">
                <a:solidFill>
                  <a:srgbClr val="000000"/>
                </a:solidFill>
                <a:effectLst/>
                <a:latin typeface="Consolas" panose="020B0609020204030204" pitchFamily="49" charset="0"/>
                <a:cs typeface="Consolas" panose="020B0609020204030204" pitchFamily="49" charset="0"/>
              </a:rPr>
              <a:t>1.0 </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255.0</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将像素值缩放到</a:t>
            </a:r>
            <a:r>
              <a:rPr lang="en-US" altLang="zh-CN" dirty="0">
                <a:solidFill>
                  <a:srgbClr val="DD0000"/>
                </a:solidFill>
                <a:effectLst/>
                <a:latin typeface="Consolas" panose="020B0609020204030204" pitchFamily="49" charset="0"/>
                <a:cs typeface="Consolas" panose="020B0609020204030204" pitchFamily="49" charset="0"/>
              </a:rPr>
              <a:t>0-1</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之间</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加载</a:t>
            </a:r>
            <a:r>
              <a:rPr lang="en-GB" altLang="zh-CN" dirty="0">
                <a:solidFill>
                  <a:srgbClr val="DD0000"/>
                </a:solidFill>
                <a:effectLst/>
                <a:latin typeface="Consolas" panose="020B0609020204030204" pitchFamily="49" charset="0"/>
                <a:cs typeface="Consolas" panose="020B0609020204030204" pitchFamily="49" charset="0"/>
              </a:rPr>
              <a:t>MobileNetV2</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作为基础模型，不包括顶层分类器，权重使用</a:t>
            </a:r>
            <a:r>
              <a:rPr lang="en-GB" altLang="zh-CN" dirty="0" err="1">
                <a:solidFill>
                  <a:srgbClr val="DD0000"/>
                </a:solidFill>
                <a:effectLst/>
                <a:latin typeface="Consolas" panose="020B0609020204030204" pitchFamily="49" charset="0"/>
                <a:cs typeface="Consolas" panose="020B0609020204030204" pitchFamily="49" charset="0"/>
              </a:rPr>
              <a:t>imagenet</a:t>
            </a:r>
            <a:br>
              <a:rPr lang="en-GB" altLang="zh-CN" dirty="0">
                <a:solidFill>
                  <a:srgbClr val="DD0000"/>
                </a:solidFill>
                <a:effectLst/>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 MobileNetV2(</a:t>
            </a:r>
            <a:r>
              <a:rPr lang="en-GB" altLang="zh-CN" dirty="0" err="1">
                <a:solidFill>
                  <a:srgbClr val="000000"/>
                </a:solidFill>
                <a:effectLst/>
                <a:latin typeface="Consolas" panose="020B0609020204030204" pitchFamily="49" charset="0"/>
                <a:cs typeface="Consolas" panose="020B0609020204030204" pitchFamily="49" charset="0"/>
              </a:rPr>
              <a:t>include_top</a:t>
            </a:r>
            <a:r>
              <a:rPr lang="en-GB" altLang="zh-CN" dirty="0">
                <a:latin typeface="Consolas" panose="020B0609020204030204" pitchFamily="49" charset="0"/>
                <a:cs typeface="Consolas" panose="020B0609020204030204" pitchFamily="49" charset="0"/>
              </a:rPr>
              <a:t>=</a:t>
            </a:r>
            <a:r>
              <a:rPr lang="en-GB" altLang="zh-CN" dirty="0">
                <a:solidFill>
                  <a:srgbClr val="FF7700"/>
                </a:solidFill>
                <a:effectLst/>
                <a:latin typeface="Consolas" panose="020B0609020204030204" pitchFamily="49" charset="0"/>
                <a:cs typeface="Consolas" panose="020B0609020204030204" pitchFamily="49" charset="0"/>
              </a:rPr>
              <a:t>False</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weights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imagenet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input_shape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base_model.trainable</a:t>
            </a:r>
            <a:r>
              <a:rPr lang="en-GB" altLang="zh-CN" dirty="0">
                <a:latin typeface="Consolas" panose="020B0609020204030204" pitchFamily="49" charset="0"/>
                <a:cs typeface="Consolas" panose="020B0609020204030204" pitchFamily="49" charset="0"/>
              </a:rPr>
              <a:t> = </a:t>
            </a:r>
            <a:r>
              <a:rPr lang="en-GB" altLang="zh-CN" dirty="0">
                <a:solidFill>
                  <a:srgbClr val="FF7700"/>
                </a:solidFill>
                <a:effectLst/>
                <a:latin typeface="Consolas" panose="020B0609020204030204" pitchFamily="49" charset="0"/>
                <a:cs typeface="Consolas" panose="020B0609020204030204" pitchFamily="49" charset="0"/>
              </a:rPr>
              <a:t>False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冻结预训练模型的层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添加预训练模型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(GlobalAveragePooling2D())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添加全局平均池化层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'sigmoid'</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输出层，用于二分类任务</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7825" y="427812"/>
            <a:ext cx="583056" cy="629700"/>
          </a:xfrm>
          <a:prstGeom prst="rect">
            <a:avLst/>
          </a:prstGeom>
        </p:spPr>
      </p:pic>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迁移学习</a:t>
            </a:r>
            <a:endParaRPr lang="zh-CN" altLang="en-US" sz="3600" b="1" dirty="0">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467825" y="1424318"/>
            <a:ext cx="11016636" cy="909416"/>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这里，我们将</a:t>
            </a:r>
            <a:r>
              <a:rPr lang="en-US" altLang="zh-CN" sz="2000" dirty="0">
                <a:latin typeface="微软雅黑 Light" panose="020B0502040204020203" pitchFamily="34" charset="-122"/>
                <a:ea typeface="微软雅黑 Light" panose="020B0502040204020203" pitchFamily="34" charset="-122"/>
                <a:cs typeface="Alibaba PuHuiTi" pitchFamily="18" charset="-122"/>
              </a:rPr>
              <a:t>MobileNetV2</a:t>
            </a:r>
            <a:r>
              <a:rPr lang="zh-CN" altLang="en-US" sz="2000" dirty="0">
                <a:latin typeface="微软雅黑 Light" panose="020B0502040204020203" pitchFamily="34" charset="-122"/>
                <a:ea typeface="微软雅黑 Light" panose="020B0502040204020203" pitchFamily="34" charset="-122"/>
                <a:cs typeface="Alibaba PuHuiTi" pitchFamily="18" charset="-122"/>
              </a:rPr>
              <a:t>部分已经训练好的权重“冻结”，它们在训练过程中不会自动调整。</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输出层之前的全局平均池化层的作用类似于展平，但可以进一步简化计算、增强泛化能力。</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2" name="文本框 11"/>
          <p:cNvSpPr txBox="1"/>
          <p:nvPr/>
        </p:nvSpPr>
        <p:spPr>
          <a:xfrm>
            <a:off x="192552" y="2954606"/>
            <a:ext cx="11696258" cy="3139321"/>
          </a:xfrm>
          <a:prstGeom prst="rect">
            <a:avLst/>
          </a:prstGeom>
          <a:solidFill>
            <a:schemeClr val="bg1"/>
          </a:solidFill>
          <a:ln>
            <a:solidFill>
              <a:schemeClr val="tx1"/>
            </a:solidFill>
          </a:ln>
        </p:spPr>
        <p:txBody>
          <a:bodyPr wrap="square">
            <a:spAutoFit/>
          </a:bodyPr>
          <a:lstStyle/>
          <a:p>
            <a:r>
              <a:rPr lang="en-GB" altLang="zh-CN" dirty="0">
                <a:latin typeface="Consolas" panose="020B0609020204030204" pitchFamily="49" charset="0"/>
                <a:cs typeface="Consolas" panose="020B0609020204030204" pitchFamily="49" charset="0"/>
              </a:rPr>
              <a:t>model = Sequential()</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(Input(</a:t>
            </a:r>
            <a:r>
              <a:rPr lang="en-GB" altLang="zh-CN" dirty="0">
                <a:solidFill>
                  <a:srgbClr val="000000"/>
                </a:solidFill>
                <a:effectLst/>
                <a:latin typeface="Consolas" panose="020B0609020204030204" pitchFamily="49" charset="0"/>
                <a:cs typeface="Consolas" panose="020B0609020204030204" pitchFamily="49" charset="0"/>
              </a:rPr>
              <a:t>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输入层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(Rescaling(</a:t>
            </a:r>
            <a:r>
              <a:rPr lang="en-GB" altLang="zh-CN" dirty="0">
                <a:solidFill>
                  <a:srgbClr val="000000"/>
                </a:solidFill>
                <a:effectLst/>
                <a:latin typeface="Consolas" panose="020B0609020204030204" pitchFamily="49" charset="0"/>
                <a:cs typeface="Consolas" panose="020B0609020204030204" pitchFamily="49" charset="0"/>
              </a:rPr>
              <a:t>1.0 </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255.0</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将像素值缩放到</a:t>
            </a:r>
            <a:r>
              <a:rPr lang="en-US" altLang="zh-CN" dirty="0">
                <a:solidFill>
                  <a:srgbClr val="DD0000"/>
                </a:solidFill>
                <a:effectLst/>
                <a:latin typeface="Consolas" panose="020B0609020204030204" pitchFamily="49" charset="0"/>
                <a:cs typeface="Consolas" panose="020B0609020204030204" pitchFamily="49" charset="0"/>
              </a:rPr>
              <a:t>0-1</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之间</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加载</a:t>
            </a:r>
            <a:r>
              <a:rPr lang="en-GB" altLang="zh-CN" dirty="0">
                <a:solidFill>
                  <a:srgbClr val="DD0000"/>
                </a:solidFill>
                <a:effectLst/>
                <a:latin typeface="Consolas" panose="020B0609020204030204" pitchFamily="49" charset="0"/>
                <a:cs typeface="Consolas" panose="020B0609020204030204" pitchFamily="49" charset="0"/>
              </a:rPr>
              <a:t>MobileNetV2</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作为基础模型，不包括顶层分类器，权重使用</a:t>
            </a:r>
            <a:r>
              <a:rPr lang="en-GB" altLang="zh-CN" dirty="0" err="1">
                <a:solidFill>
                  <a:srgbClr val="DD0000"/>
                </a:solidFill>
                <a:effectLst/>
                <a:latin typeface="Consolas" panose="020B0609020204030204" pitchFamily="49" charset="0"/>
                <a:cs typeface="Consolas" panose="020B0609020204030204" pitchFamily="49" charset="0"/>
              </a:rPr>
              <a:t>imagenet</a:t>
            </a:r>
            <a:br>
              <a:rPr lang="en-GB" altLang="zh-CN" dirty="0">
                <a:solidFill>
                  <a:srgbClr val="DD0000"/>
                </a:solidFill>
                <a:effectLst/>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 MobileNetV2(</a:t>
            </a:r>
            <a:r>
              <a:rPr lang="en-GB" altLang="zh-CN" dirty="0" err="1">
                <a:solidFill>
                  <a:srgbClr val="000000"/>
                </a:solidFill>
                <a:effectLst/>
                <a:latin typeface="Consolas" panose="020B0609020204030204" pitchFamily="49" charset="0"/>
                <a:cs typeface="Consolas" panose="020B0609020204030204" pitchFamily="49" charset="0"/>
              </a:rPr>
              <a:t>include_top</a:t>
            </a:r>
            <a:r>
              <a:rPr lang="en-GB" altLang="zh-CN" dirty="0">
                <a:latin typeface="Consolas" panose="020B0609020204030204" pitchFamily="49" charset="0"/>
                <a:cs typeface="Consolas" panose="020B0609020204030204" pitchFamily="49" charset="0"/>
              </a:rPr>
              <a:t>=</a:t>
            </a:r>
            <a:r>
              <a:rPr lang="en-GB" altLang="zh-CN" dirty="0">
                <a:solidFill>
                  <a:srgbClr val="FF7700"/>
                </a:solidFill>
                <a:effectLst/>
                <a:latin typeface="Consolas" panose="020B0609020204030204" pitchFamily="49" charset="0"/>
                <a:cs typeface="Consolas" panose="020B0609020204030204" pitchFamily="49" charset="0"/>
              </a:rPr>
              <a:t>False</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weights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imagenet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input_shape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base_model.trainable</a:t>
            </a:r>
            <a:r>
              <a:rPr lang="en-GB" altLang="zh-CN" dirty="0">
                <a:latin typeface="Consolas" panose="020B0609020204030204" pitchFamily="49" charset="0"/>
                <a:cs typeface="Consolas" panose="020B0609020204030204" pitchFamily="49" charset="0"/>
              </a:rPr>
              <a:t> = </a:t>
            </a:r>
            <a:r>
              <a:rPr lang="en-GB" altLang="zh-CN" dirty="0">
                <a:solidFill>
                  <a:srgbClr val="FF7700"/>
                </a:solidFill>
                <a:effectLst/>
                <a:latin typeface="Consolas" panose="020B0609020204030204" pitchFamily="49" charset="0"/>
                <a:cs typeface="Consolas" panose="020B0609020204030204" pitchFamily="49" charset="0"/>
              </a:rPr>
              <a:t>False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冻结预训练模型的层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添加预训练模型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(GlobalAveragePooling2D())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添加全局平均池化层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'sigmoid'</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输出层，用于二分类任务</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467825" y="1627386"/>
            <a:ext cx="11016636" cy="478529"/>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修改模型结构，运用迁移学习策略，重新训练模型，观察训练效果。</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2" name="文本框 11"/>
          <p:cNvSpPr txBox="1"/>
          <p:nvPr/>
        </p:nvSpPr>
        <p:spPr>
          <a:xfrm>
            <a:off x="192552" y="2473825"/>
            <a:ext cx="11696258" cy="3139321"/>
          </a:xfrm>
          <a:prstGeom prst="rect">
            <a:avLst/>
          </a:prstGeom>
          <a:solidFill>
            <a:schemeClr val="bg1"/>
          </a:solidFill>
          <a:ln>
            <a:solidFill>
              <a:schemeClr val="tx1"/>
            </a:solidFill>
          </a:ln>
        </p:spPr>
        <p:txBody>
          <a:bodyPr wrap="square">
            <a:spAutoFit/>
          </a:bodyPr>
          <a:lstStyle/>
          <a:p>
            <a:r>
              <a:rPr lang="en-GB" altLang="zh-CN" dirty="0">
                <a:latin typeface="Consolas" panose="020B0609020204030204" pitchFamily="49" charset="0"/>
                <a:cs typeface="Consolas" panose="020B0609020204030204" pitchFamily="49" charset="0"/>
              </a:rPr>
              <a:t>model = Sequential()</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(Input(</a:t>
            </a:r>
            <a:r>
              <a:rPr lang="en-GB" altLang="zh-CN" dirty="0">
                <a:solidFill>
                  <a:srgbClr val="000000"/>
                </a:solidFill>
                <a:effectLst/>
                <a:latin typeface="Consolas" panose="020B0609020204030204" pitchFamily="49" charset="0"/>
                <a:cs typeface="Consolas" panose="020B0609020204030204" pitchFamily="49" charset="0"/>
              </a:rPr>
              <a:t>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输入层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(Rescaling(</a:t>
            </a:r>
            <a:r>
              <a:rPr lang="en-GB" altLang="zh-CN" dirty="0">
                <a:solidFill>
                  <a:srgbClr val="000000"/>
                </a:solidFill>
                <a:effectLst/>
                <a:latin typeface="Consolas" panose="020B0609020204030204" pitchFamily="49" charset="0"/>
                <a:cs typeface="Consolas" panose="020B0609020204030204" pitchFamily="49" charset="0"/>
              </a:rPr>
              <a:t>1.0 </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255.0</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将像素值缩放到</a:t>
            </a:r>
            <a:r>
              <a:rPr lang="en-US" altLang="zh-CN" dirty="0">
                <a:solidFill>
                  <a:srgbClr val="DD0000"/>
                </a:solidFill>
                <a:effectLst/>
                <a:latin typeface="Consolas" panose="020B0609020204030204" pitchFamily="49" charset="0"/>
                <a:cs typeface="Consolas" panose="020B0609020204030204" pitchFamily="49" charset="0"/>
              </a:rPr>
              <a:t>0-1</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之间</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加载</a:t>
            </a:r>
            <a:r>
              <a:rPr lang="en-GB" altLang="zh-CN" dirty="0">
                <a:solidFill>
                  <a:srgbClr val="DD0000"/>
                </a:solidFill>
                <a:effectLst/>
                <a:latin typeface="Consolas" panose="020B0609020204030204" pitchFamily="49" charset="0"/>
                <a:cs typeface="Consolas" panose="020B0609020204030204" pitchFamily="49" charset="0"/>
              </a:rPr>
              <a:t>MobileNetV2</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作为基础模型，不包括顶层分类器，权重使用</a:t>
            </a:r>
            <a:r>
              <a:rPr lang="en-GB" altLang="zh-CN" dirty="0" err="1">
                <a:solidFill>
                  <a:srgbClr val="DD0000"/>
                </a:solidFill>
                <a:effectLst/>
                <a:latin typeface="Consolas" panose="020B0609020204030204" pitchFamily="49" charset="0"/>
                <a:cs typeface="Consolas" panose="020B0609020204030204" pitchFamily="49" charset="0"/>
              </a:rPr>
              <a:t>imagenet</a:t>
            </a:r>
            <a:br>
              <a:rPr lang="en-GB" altLang="zh-CN" dirty="0">
                <a:solidFill>
                  <a:srgbClr val="DD0000"/>
                </a:solidFill>
                <a:effectLst/>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 MobileNetV2(</a:t>
            </a:r>
            <a:r>
              <a:rPr lang="en-GB" altLang="zh-CN" dirty="0" err="1">
                <a:solidFill>
                  <a:srgbClr val="000000"/>
                </a:solidFill>
                <a:effectLst/>
                <a:latin typeface="Consolas" panose="020B0609020204030204" pitchFamily="49" charset="0"/>
                <a:cs typeface="Consolas" panose="020B0609020204030204" pitchFamily="49" charset="0"/>
              </a:rPr>
              <a:t>include_top</a:t>
            </a:r>
            <a:r>
              <a:rPr lang="en-GB" altLang="zh-CN" dirty="0">
                <a:latin typeface="Consolas" panose="020B0609020204030204" pitchFamily="49" charset="0"/>
                <a:cs typeface="Consolas" panose="020B0609020204030204" pitchFamily="49" charset="0"/>
              </a:rPr>
              <a:t>=</a:t>
            </a:r>
            <a:r>
              <a:rPr lang="en-GB" altLang="zh-CN" dirty="0">
                <a:solidFill>
                  <a:srgbClr val="FF7700"/>
                </a:solidFill>
                <a:effectLst/>
                <a:latin typeface="Consolas" panose="020B0609020204030204" pitchFamily="49" charset="0"/>
                <a:cs typeface="Consolas" panose="020B0609020204030204" pitchFamily="49" charset="0"/>
              </a:rPr>
              <a:t>False</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weights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imagenet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input_shape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3</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base_model.trainable</a:t>
            </a:r>
            <a:r>
              <a:rPr lang="en-GB" altLang="zh-CN" dirty="0">
                <a:latin typeface="Consolas" panose="020B0609020204030204" pitchFamily="49" charset="0"/>
                <a:cs typeface="Consolas" panose="020B0609020204030204" pitchFamily="49" charset="0"/>
              </a:rPr>
              <a:t> = </a:t>
            </a:r>
            <a:r>
              <a:rPr lang="en-GB" altLang="zh-CN" dirty="0">
                <a:solidFill>
                  <a:srgbClr val="FF7700"/>
                </a:solidFill>
                <a:effectLst/>
                <a:latin typeface="Consolas" panose="020B0609020204030204" pitchFamily="49" charset="0"/>
                <a:cs typeface="Consolas" panose="020B0609020204030204" pitchFamily="49" charset="0"/>
              </a:rPr>
              <a:t>False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冻结预训练模型的层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base_model</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添加预训练模型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(GlobalAveragePooling2D())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添加全局平均池化层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'sigmoid'</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输出层，用于二分类任务</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1115569" y="1458605"/>
            <a:ext cx="9953318" cy="478529"/>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可以发现，新的模型可以在验证数据上达到</a:t>
            </a:r>
            <a:r>
              <a:rPr lang="en-US" altLang="zh-CN" sz="2000" dirty="0">
                <a:latin typeface="微软雅黑 Light" panose="020B0502040204020203" pitchFamily="34" charset="-122"/>
                <a:ea typeface="微软雅黑 Light" panose="020B0502040204020203" pitchFamily="34" charset="-122"/>
                <a:cs typeface="Alibaba PuHuiTi" pitchFamily="18" charset="-122"/>
              </a:rPr>
              <a:t>98-99%</a:t>
            </a:r>
            <a:r>
              <a:rPr lang="zh-CN" altLang="en-US" sz="2000" dirty="0">
                <a:latin typeface="微软雅黑 Light" panose="020B0502040204020203" pitchFamily="34" charset="-122"/>
                <a:ea typeface="微软雅黑 Light" panose="020B0502040204020203" pitchFamily="34" charset="-122"/>
                <a:cs typeface="Alibaba PuHuiTi" pitchFamily="18" charset="-122"/>
              </a:rPr>
              <a:t>的准确率，效果极佳。</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2" name="图片 1"/>
          <p:cNvPicPr>
            <a:picLocks noChangeAspect="1"/>
          </p:cNvPicPr>
          <p:nvPr/>
        </p:nvPicPr>
        <p:blipFill>
          <a:blip r:embed="rId1"/>
          <a:stretch>
            <a:fillRect/>
          </a:stretch>
        </p:blipFill>
        <p:spPr>
          <a:xfrm>
            <a:off x="1595681" y="2601895"/>
            <a:ext cx="8890000" cy="3175000"/>
          </a:xfrm>
          <a:prstGeom prst="rect">
            <a:avLst/>
          </a:prstGeom>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课堂小结</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矩形 12"/>
          <p:cNvSpPr/>
          <p:nvPr/>
        </p:nvSpPr>
        <p:spPr>
          <a:xfrm>
            <a:off x="643287" y="1892053"/>
            <a:ext cx="10905425" cy="3271601"/>
          </a:xfrm>
          <a:prstGeom prst="rect">
            <a:avLst/>
          </a:prstGeom>
        </p:spPr>
        <p:txBody>
          <a:bodyPr wrap="square">
            <a:spAutoFit/>
          </a:bodyPr>
          <a:lstStyle/>
          <a:p>
            <a:pPr marL="342900" indent="-342900" fontAlgn="auto">
              <a:lnSpc>
                <a:spcPct val="15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与灰度图像不同，</a:t>
            </a: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彩色图像</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包含多个通道（通常为 </a:t>
            </a:r>
            <a:r>
              <a:rPr kumimoji="1" lang="en-GB" alt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RGB </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三个通道），因此是一个三维数据。不同通道的数据在可以在卷积处理中保留颜色信息，有助于更准确地进行图像分类。</a:t>
            </a:r>
            <a:endPar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迁移学习</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是利用已有的预训练模型，将其在大规模数据集（如 </a:t>
            </a:r>
            <a:r>
              <a:rPr kumimoji="1" lang="en-GB" alt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ImageNet</a:t>
            </a:r>
            <a:r>
              <a:rPr kumimoji="1" lang="zh-CN" altLang="en-GB"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上学到的特征应用到新的任务中。通过使用预训练模型，可以减少训练时间并提高模型在小数据集上的性能。</a:t>
            </a:r>
            <a:endPar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en-GB" alt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MobileNetV2</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是一种轻量级的卷积神经网络，特别适合在计算资源受限的环境中使用。通过</a:t>
            </a: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冻结权重</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将</a:t>
            </a:r>
            <a:r>
              <a:rPr kumimoji="1" lang="en-GB" alt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MobileNetV2</a:t>
            </a:r>
            <a:r>
              <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的预训练特征与新的输出层结合，可以快速实现对新的图像分类任务的适应。</a:t>
            </a:r>
            <a:endParaRPr kumimoji="1"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拓展思考</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2"/>
          <p:cNvSpPr txBox="1"/>
          <p:nvPr/>
        </p:nvSpPr>
        <p:spPr>
          <a:xfrm>
            <a:off x="1134517" y="2670047"/>
            <a:ext cx="9282229" cy="1137491"/>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自行拍摄一些水果、蔬菜的图片，整理收集后，运用本节课学习的迁移学习方法训练分类模型，观察与记录训练效果。</a:t>
            </a:r>
            <a:endParaRPr lang="zh-CN" altLang="en-US"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2" name="矩形 21"/>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65749" y="3920158"/>
            <a:ext cx="1224684" cy="1224684"/>
          </a:xfrm>
          <a:prstGeom prst="rect">
            <a:avLst/>
          </a:prstGeom>
        </p:spPr>
      </p:pic>
      <p:sp>
        <p:nvSpPr>
          <p:cNvPr id="2" name="文本框 1"/>
          <p:cNvSpPr txBox="1"/>
          <p:nvPr/>
        </p:nvSpPr>
        <p:spPr>
          <a:xfrm rot="16200000">
            <a:off x="5822315" y="-898525"/>
            <a:ext cx="1198245" cy="7160895"/>
          </a:xfrm>
          <a:prstGeom prst="rect">
            <a:avLst/>
          </a:prstGeom>
          <a:noFill/>
        </p:spPr>
        <p:txBody>
          <a:bodyPr vert="eaVert" wrap="square" rtlCol="0">
            <a:spAutoFit/>
          </a:bodyPr>
          <a:lstStyle/>
          <a:p>
            <a:r>
              <a:rPr lang="zh-CN" altLang="en-US" sz="6600" b="1" dirty="0">
                <a:solidFill>
                  <a:schemeClr val="bg1"/>
                </a:solidFill>
                <a:latin typeface="微软雅黑" panose="020B0503020204020204" pitchFamily="34" charset="-122"/>
                <a:ea typeface="微软雅黑" panose="020B0503020204020204" pitchFamily="34" charset="-122"/>
              </a:rPr>
              <a:t>祝愿取得好成绩</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2884868" y="1775485"/>
            <a:ext cx="7046583" cy="954107"/>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说一说：</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卷积层和池化层分别有什么作用？</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9" name="文本框 18"/>
          <p:cNvSpPr txBox="1"/>
          <p:nvPr/>
        </p:nvSpPr>
        <p:spPr>
          <a:xfrm>
            <a:off x="815662" y="3646116"/>
            <a:ext cx="10560676" cy="1137491"/>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卷积层：使用卷积核对数据进行卷积运算，提取出数据中的局部特征。</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池化层：降低数据量，增强模型的泛化能力和训练速度。</a:t>
            </a:r>
            <a:endParaRPr lang="en-US" altLang="zh-CN"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1115569" y="1523846"/>
            <a:ext cx="9148893" cy="1137491"/>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在机器视觉领域，还有一个比手写数字识别更加复杂的经典问题：</a:t>
            </a:r>
            <a:r>
              <a:rPr lang="zh-CN" altLang="en-US" sz="2400" b="1" dirty="0">
                <a:latin typeface="微软雅黑 Light" panose="020B0502040204020203" pitchFamily="34" charset="-122"/>
                <a:ea typeface="微软雅黑 Light" panose="020B0502040204020203" pitchFamily="34" charset="-122"/>
              </a:rPr>
              <a:t>猫狗识别问题</a:t>
            </a:r>
            <a:r>
              <a:rPr lang="zh-CN" altLang="en-US" sz="2400" dirty="0">
                <a:latin typeface="微软雅黑 Light" panose="020B0502040204020203" pitchFamily="34" charset="-122"/>
                <a:ea typeface="微软雅黑 Light" panose="020B0502040204020203" pitchFamily="34" charset="-122"/>
              </a:rPr>
              <a:t>，即根据图像数据区分图像中是猫还是狗。</a:t>
            </a:r>
            <a:endParaRPr lang="zh-CN" altLang="en-US" sz="2400" dirty="0">
              <a:latin typeface="微软雅黑 Light" panose="020B0502040204020203" pitchFamily="34" charset="-122"/>
              <a:ea typeface="微软雅黑 Light" panose="020B0502040204020203" pitchFamily="34" charset="-122"/>
            </a:endParaRPr>
          </a:p>
        </p:txBody>
      </p:sp>
      <p:pic>
        <p:nvPicPr>
          <p:cNvPr id="3" name="图片 2" descr="棕色的猫&#10;&#10;描述已自动生成"/>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61223" y="3416300"/>
            <a:ext cx="3175000" cy="2120900"/>
          </a:xfrm>
          <a:prstGeom prst="rect">
            <a:avLst/>
          </a:prstGeom>
        </p:spPr>
      </p:pic>
      <p:pic>
        <p:nvPicPr>
          <p:cNvPr id="5" name="图片 4" descr="狗站在草地上&#10;&#10;描述已自动生成"/>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1286" y="3429000"/>
            <a:ext cx="3175000" cy="2108200"/>
          </a:xfrm>
          <a:prstGeom prst="rect">
            <a:avLst/>
          </a:prstGeom>
        </p:spPr>
      </p:pic>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1115569" y="1603986"/>
            <a:ext cx="9367834" cy="1137491"/>
          </a:xfrm>
          <a:prstGeom prst="rect">
            <a:avLst/>
          </a:prstGeom>
          <a:noFill/>
        </p:spPr>
        <p:txBody>
          <a:bodyPr wrap="square" rtlCol="0">
            <a:spAutoFit/>
          </a:bodyPr>
          <a:lstStyle/>
          <a:p>
            <a:pPr>
              <a:lnSpc>
                <a:spcPct val="150000"/>
              </a:lnSpc>
            </a:pPr>
            <a:r>
              <a:rPr lang="zh-CN" altLang="en-US" sz="2400" b="1" dirty="0">
                <a:latin typeface="微软雅黑 Light" panose="020B0502040204020203" pitchFamily="34" charset="-122"/>
                <a:ea typeface="微软雅黑 Light" panose="020B0502040204020203" pitchFamily="34" charset="-122"/>
              </a:rPr>
              <a:t>查看</a:t>
            </a:r>
            <a:r>
              <a:rPr lang="en-US" altLang="zh-CN" sz="2400" b="1" dirty="0">
                <a:latin typeface="微软雅黑 Light" panose="020B0502040204020203" pitchFamily="34" charset="-122"/>
                <a:ea typeface="微软雅黑 Light" panose="020B0502040204020203" pitchFamily="34" charset="-122"/>
              </a:rPr>
              <a:t>data/train</a:t>
            </a:r>
            <a:r>
              <a:rPr lang="zh-CN" altLang="en-US" sz="2400" b="1" dirty="0">
                <a:latin typeface="微软雅黑 Light" panose="020B0502040204020203" pitchFamily="34" charset="-122"/>
                <a:ea typeface="微软雅黑 Light" panose="020B0502040204020203" pitchFamily="34" charset="-122"/>
              </a:rPr>
              <a:t>文件夹中的猫、狗图片，说说你认为这个问题与手写数字识别问题相比有什么不同点？</a:t>
            </a:r>
            <a:endParaRPr lang="zh-CN" altLang="en-US" sz="24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115568" y="3234923"/>
            <a:ext cx="9792837" cy="2245487"/>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图片都是</a:t>
            </a:r>
            <a:r>
              <a:rPr lang="zh-CN" altLang="en-US" sz="2400" dirty="0">
                <a:solidFill>
                  <a:schemeClr val="accent2"/>
                </a:solidFill>
                <a:latin typeface="微软雅黑 Light" panose="020B0502040204020203" pitchFamily="34" charset="-122"/>
                <a:ea typeface="微软雅黑 Light" panose="020B0502040204020203" pitchFamily="34" charset="-122"/>
              </a:rPr>
              <a:t>彩色图像</a:t>
            </a:r>
            <a:r>
              <a:rPr lang="zh-CN" altLang="en-US" sz="2400" dirty="0">
                <a:latin typeface="微软雅黑 Light" panose="020B0502040204020203" pitchFamily="34" charset="-122"/>
                <a:ea typeface="微软雅黑 Light" panose="020B0502040204020203" pitchFamily="34" charset="-122"/>
              </a:rPr>
              <a:t>，而不是灰度图像</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图片中的</a:t>
            </a:r>
            <a:r>
              <a:rPr lang="zh-CN" altLang="en-US" sz="2400" dirty="0">
                <a:solidFill>
                  <a:schemeClr val="accent2"/>
                </a:solidFill>
                <a:latin typeface="微软雅黑 Light" panose="020B0502040204020203" pitchFamily="34" charset="-122"/>
                <a:ea typeface="微软雅黑 Light" panose="020B0502040204020203" pitchFamily="34" charset="-122"/>
              </a:rPr>
              <a:t>拍摄角度</a:t>
            </a:r>
            <a:r>
              <a:rPr lang="zh-CN" altLang="en-US" sz="2400" dirty="0">
                <a:latin typeface="微软雅黑 Light" panose="020B0502040204020203" pitchFamily="34" charset="-122"/>
                <a:ea typeface="微软雅黑 Light" panose="020B0502040204020203" pitchFamily="34" charset="-122"/>
              </a:rPr>
              <a:t>、</a:t>
            </a:r>
            <a:r>
              <a:rPr lang="zh-CN" altLang="en-US" sz="2400" dirty="0">
                <a:solidFill>
                  <a:schemeClr val="accent2"/>
                </a:solidFill>
                <a:latin typeface="微软雅黑 Light" panose="020B0502040204020203" pitchFamily="34" charset="-122"/>
                <a:ea typeface="微软雅黑 Light" panose="020B0502040204020203" pitchFamily="34" charset="-122"/>
              </a:rPr>
              <a:t>背景元素</a:t>
            </a:r>
            <a:r>
              <a:rPr lang="zh-CN" altLang="en-US" sz="2400" dirty="0">
                <a:latin typeface="微软雅黑 Light" panose="020B0502040204020203" pitchFamily="34" charset="-122"/>
                <a:ea typeface="微软雅黑 Light" panose="020B0502040204020203" pitchFamily="34" charset="-122"/>
              </a:rPr>
              <a:t>等都有所不同，识别起来明显更困难</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每张图片的</a:t>
            </a:r>
            <a:r>
              <a:rPr lang="zh-CN" altLang="en-US" sz="2400" dirty="0">
                <a:solidFill>
                  <a:schemeClr val="accent2"/>
                </a:solidFill>
                <a:latin typeface="微软雅黑 Light" panose="020B0502040204020203" pitchFamily="34" charset="-122"/>
                <a:ea typeface="微软雅黑 Light" panose="020B0502040204020203" pitchFamily="34" charset="-122"/>
              </a:rPr>
              <a:t>尺寸</a:t>
            </a:r>
            <a:r>
              <a:rPr lang="zh-CN" altLang="en-US" sz="2400" dirty="0">
                <a:latin typeface="微软雅黑 Light" panose="020B0502040204020203" pitchFamily="34" charset="-122"/>
                <a:ea typeface="微软雅黑 Light" panose="020B0502040204020203" pitchFamily="34" charset="-122"/>
              </a:rPr>
              <a:t>有一定的差异</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图片总数</a:t>
            </a:r>
            <a:r>
              <a:rPr lang="zh-CN" altLang="en-US" sz="2400" dirty="0">
                <a:solidFill>
                  <a:schemeClr val="accent2"/>
                </a:solidFill>
                <a:latin typeface="微软雅黑 Light" panose="020B0502040204020203" pitchFamily="34" charset="-122"/>
                <a:ea typeface="微软雅黑 Light" panose="020B0502040204020203" pitchFamily="34" charset="-122"/>
              </a:rPr>
              <a:t>较少</a:t>
            </a:r>
            <a:r>
              <a:rPr lang="zh-CN" altLang="en-US" sz="2400" dirty="0">
                <a:latin typeface="微软雅黑 Light" panose="020B0502040204020203" pitchFamily="34" charset="-122"/>
                <a:ea typeface="微软雅黑 Light" panose="020B0502040204020203" pitchFamily="34" charset="-122"/>
              </a:rPr>
              <a:t>，一共只有</a:t>
            </a:r>
            <a:r>
              <a:rPr lang="en-US" altLang="zh-CN" sz="2400" dirty="0">
                <a:latin typeface="微软雅黑 Light" panose="020B0502040204020203" pitchFamily="34" charset="-122"/>
                <a:ea typeface="微软雅黑 Light" panose="020B0502040204020203" pitchFamily="34" charset="-122"/>
              </a:rPr>
              <a:t>200</a:t>
            </a:r>
            <a:r>
              <a:rPr lang="zh-CN" altLang="en-US" sz="2400" dirty="0">
                <a:latin typeface="微软雅黑 Light" panose="020B0502040204020203" pitchFamily="34" charset="-122"/>
                <a:ea typeface="微软雅黑 Light" panose="020B0502040204020203" pitchFamily="34" charset="-122"/>
              </a:rPr>
              <a:t>多张图片</a:t>
            </a:r>
            <a:endParaRPr lang="en-US" altLang="zh-CN"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1134517" y="1247089"/>
            <a:ext cx="9366463" cy="565026"/>
          </a:xfrm>
          <a:prstGeom prst="rect">
            <a:avLst/>
          </a:prstGeom>
          <a:noFill/>
        </p:spPr>
        <p:txBody>
          <a:bodyPr wrap="square" rtlCol="0">
            <a:spAutoFit/>
          </a:bodyPr>
          <a:lstStyle/>
          <a:p>
            <a:pPr algn="ctr">
              <a:lnSpc>
                <a:spcPct val="140000"/>
              </a:lnSpc>
            </a:pP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任意的颜色都可用</a:t>
            </a:r>
            <a:r>
              <a:rPr kumimoji="1" lang="zh-CN" altLang="en-US" sz="2400" dirty="0">
                <a:solidFill>
                  <a:srgbClr val="FF0000"/>
                </a:solidFill>
                <a:latin typeface="微软雅黑 Light" panose="020B0502040204020203" pitchFamily="34" charset="-122"/>
                <a:ea typeface="微软雅黑 Light" panose="020B0502040204020203" pitchFamily="34" charset="-122"/>
                <a:cs typeface="Alibaba PuHuiTi" pitchFamily="18" charset="-122"/>
              </a:rPr>
              <a:t>红</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solidFill>
                  <a:srgbClr val="00B050"/>
                </a:solidFill>
                <a:latin typeface="微软雅黑 Light" panose="020B0502040204020203" pitchFamily="34" charset="-122"/>
                <a:ea typeface="微软雅黑 Light" panose="020B0502040204020203" pitchFamily="34" charset="-122"/>
                <a:cs typeface="Alibaba PuHuiTi" pitchFamily="18" charset="-122"/>
              </a:rPr>
              <a:t>绿</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solidFill>
                  <a:srgbClr val="0432FF"/>
                </a:solidFill>
                <a:latin typeface="微软雅黑 Light" panose="020B0502040204020203" pitchFamily="34" charset="-122"/>
                <a:ea typeface="微软雅黑 Light" panose="020B0502040204020203" pitchFamily="34" charset="-122"/>
                <a:cs typeface="Alibaba PuHuiTi" pitchFamily="18" charset="-122"/>
              </a:rPr>
              <a:t>蓝</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a:t>
            </a:r>
            <a:r>
              <a:rPr kumimoji="1" lang="en-US" altLang="zh-CN" sz="2400" dirty="0">
                <a:solidFill>
                  <a:srgbClr val="FF0000"/>
                </a:solidFill>
                <a:latin typeface="微软雅黑 Light" panose="020B0502040204020203" pitchFamily="34" charset="-122"/>
                <a:ea typeface="微软雅黑 Light" panose="020B0502040204020203" pitchFamily="34" charset="-122"/>
                <a:cs typeface="Alibaba PuHuiTi" pitchFamily="18" charset="-122"/>
              </a:rPr>
              <a:t>R</a:t>
            </a:r>
            <a:r>
              <a:rPr kumimoji="1" lang="en-US" altLang="zh-CN" sz="2400" dirty="0">
                <a:solidFill>
                  <a:srgbClr val="00B050"/>
                </a:solidFill>
                <a:latin typeface="微软雅黑 Light" panose="020B0502040204020203" pitchFamily="34" charset="-122"/>
                <a:ea typeface="微软雅黑 Light" panose="020B0502040204020203" pitchFamily="34" charset="-122"/>
                <a:cs typeface="Alibaba PuHuiTi" pitchFamily="18" charset="-122"/>
              </a:rPr>
              <a:t>G</a:t>
            </a:r>
            <a:r>
              <a:rPr kumimoji="1" lang="en-US" altLang="zh-CN" sz="2400" dirty="0">
                <a:solidFill>
                  <a:srgbClr val="0432FF"/>
                </a:solidFill>
                <a:latin typeface="微软雅黑 Light" panose="020B0502040204020203" pitchFamily="34" charset="-122"/>
                <a:ea typeface="微软雅黑 Light" panose="020B0502040204020203" pitchFamily="34" charset="-122"/>
                <a:cs typeface="Alibaba PuHuiTi" pitchFamily="18" charset="-122"/>
              </a:rPr>
              <a:t>B</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）这三原色按比例混合起来组成</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4" name="Picture 2" descr="三原色- LargeFire ArchArt"/>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427900" y="2839038"/>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p:cNvSpPr txBox="1"/>
          <p:nvPr/>
        </p:nvSpPr>
        <p:spPr>
          <a:xfrm>
            <a:off x="6949266" y="2098349"/>
            <a:ext cx="2575405" cy="1076320"/>
          </a:xfrm>
          <a:prstGeom prst="rect">
            <a:avLst/>
          </a:prstGeom>
          <a:solidFill>
            <a:schemeClr val="bg1">
              <a:lumMod val="85000"/>
            </a:schemeClr>
          </a:solidFill>
        </p:spPr>
        <p:txBody>
          <a:bodyPr wrap="square" rtlCol="0">
            <a:spAutoFit/>
          </a:bodyPr>
          <a:lstStyle/>
          <a:p>
            <a:pPr algn="ctr">
              <a:lnSpc>
                <a:spcPct val="140000"/>
              </a:lnSpc>
            </a:pPr>
            <a:r>
              <a:rPr kumimoji="1" lang="zh-CN" altLang="en-US" sz="2400" dirty="0">
                <a:solidFill>
                  <a:srgbClr val="FF0000"/>
                </a:solidFill>
                <a:latin typeface="微软雅黑 Light" panose="020B0502040204020203" pitchFamily="34" charset="-122"/>
                <a:ea typeface="微软雅黑 Light" panose="020B0502040204020203" pitchFamily="34" charset="-122"/>
                <a:cs typeface="Alibaba PuHuiTi" pitchFamily="18" charset="-122"/>
              </a:rPr>
              <a:t>红</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zh-CN" altLang="en-US" sz="2400" dirty="0">
                <a:solidFill>
                  <a:srgbClr val="00B050"/>
                </a:solidFill>
                <a:latin typeface="微软雅黑 Light" panose="020B0502040204020203" pitchFamily="34" charset="-122"/>
                <a:ea typeface="微软雅黑 Light" panose="020B0502040204020203" pitchFamily="34" charset="-122"/>
                <a:cs typeface="Alibaba PuHuiTi" pitchFamily="18" charset="-122"/>
              </a:rPr>
              <a:t>绿</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zh-CN" altLang="en-US" sz="2400" dirty="0">
                <a:solidFill>
                  <a:srgbClr val="FFFF00"/>
                </a:solidFill>
                <a:latin typeface="微软雅黑 Light" panose="020B0502040204020203" pitchFamily="34" charset="-122"/>
                <a:ea typeface="微软雅黑 Light" panose="020B0502040204020203" pitchFamily="34" charset="-122"/>
                <a:cs typeface="Alibaba PuHuiTi" pitchFamily="18" charset="-122"/>
              </a:rPr>
              <a:t>黄</a:t>
            </a:r>
            <a:endParaRPr kumimoji="1" lang="en-US" altLang="zh-CN" sz="2400" dirty="0">
              <a:solidFill>
                <a:srgbClr val="FFFF00"/>
              </a:solidFill>
              <a:latin typeface="微软雅黑 Light" panose="020B0502040204020203" pitchFamily="34" charset="-122"/>
              <a:ea typeface="微软雅黑 Light" panose="020B0502040204020203" pitchFamily="34" charset="-122"/>
              <a:cs typeface="Alibaba PuHuiTi" pitchFamily="18" charset="-122"/>
            </a:endParaRPr>
          </a:p>
          <a:p>
            <a:pPr algn="ctr">
              <a:lnSpc>
                <a:spcPct val="140000"/>
              </a:lnSpc>
            </a:pPr>
            <a:r>
              <a:rPr kumimoji="1" lang="zh-CN" altLang="en-US" sz="2400" dirty="0">
                <a:solidFill>
                  <a:srgbClr val="00B050"/>
                </a:solidFill>
                <a:latin typeface="微软雅黑 Light" panose="020B0502040204020203" pitchFamily="34" charset="-122"/>
                <a:ea typeface="微软雅黑 Light" panose="020B0502040204020203" pitchFamily="34" charset="-122"/>
                <a:cs typeface="Alibaba PuHuiTi" pitchFamily="18" charset="-122"/>
              </a:rPr>
              <a:t>绿</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zh-CN" altLang="en-US" sz="2400" dirty="0">
                <a:solidFill>
                  <a:srgbClr val="0432FF"/>
                </a:solidFill>
                <a:latin typeface="微软雅黑 Light" panose="020B0502040204020203" pitchFamily="34" charset="-122"/>
                <a:ea typeface="微软雅黑 Light" panose="020B0502040204020203" pitchFamily="34" charset="-122"/>
                <a:cs typeface="Alibaba PuHuiTi" pitchFamily="18" charset="-122"/>
              </a:rPr>
              <a:t>蓝</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 </a:t>
            </a:r>
            <a:r>
              <a:rPr kumimoji="1" lang="zh-CN" altLang="en-US" sz="2400" dirty="0">
                <a:solidFill>
                  <a:srgbClr val="00B0F0"/>
                </a:solidFill>
                <a:latin typeface="微软雅黑 Light" panose="020B0502040204020203" pitchFamily="34" charset="-122"/>
                <a:ea typeface="微软雅黑 Light" panose="020B0502040204020203" pitchFamily="34" charset="-122"/>
                <a:cs typeface="Alibaba PuHuiTi" pitchFamily="18" charset="-122"/>
              </a:rPr>
              <a:t>青</a:t>
            </a:r>
            <a:endParaRPr kumimoji="1" lang="zh-CN" altLang="en-US" sz="2400" dirty="0">
              <a:solidFill>
                <a:srgbClr val="00B0F0"/>
              </a:solidFill>
              <a:latin typeface="微软雅黑 Light" panose="020B0502040204020203" pitchFamily="34" charset="-122"/>
              <a:ea typeface="微软雅黑 Light" panose="020B0502040204020203" pitchFamily="34" charset="-122"/>
              <a:cs typeface="Alibaba PuHuiTi" pitchFamily="18" charset="-122"/>
            </a:endParaRPr>
          </a:p>
        </p:txBody>
      </p:sp>
      <p:sp>
        <p:nvSpPr>
          <p:cNvPr id="16" name="文本框 15"/>
          <p:cNvSpPr txBox="1"/>
          <p:nvPr/>
        </p:nvSpPr>
        <p:spPr>
          <a:xfrm>
            <a:off x="5561220" y="3404710"/>
            <a:ext cx="5587193" cy="1599156"/>
          </a:xfrm>
          <a:prstGeom prst="rect">
            <a:avLst/>
          </a:prstGeom>
          <a:noFill/>
        </p:spPr>
        <p:txBody>
          <a:bodyPr wrap="square" rtlCol="0">
            <a:spAutoFit/>
          </a:bodyPr>
          <a:lstStyle/>
          <a:p>
            <a:pPr algn="ctr">
              <a:lnSpc>
                <a:spcPct val="140000"/>
              </a:lnSpc>
            </a:pP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任意颜色都可以用三原色的多少来表示</a:t>
            </a:r>
            <a:endParaRPr kumimoji="1" lang="en-US" altLang="zh-CN" sz="2400" dirty="0">
              <a:latin typeface="微软雅黑 Light" panose="020B0502040204020203" pitchFamily="34" charset="-122"/>
              <a:ea typeface="微软雅黑 Light" panose="020B0502040204020203" pitchFamily="34" charset="-122"/>
              <a:cs typeface="Alibaba PuHuiTi" pitchFamily="18" charset="-122"/>
            </a:endParaRPr>
          </a:p>
          <a:p>
            <a:pPr algn="ctr">
              <a:lnSpc>
                <a:spcPct val="140000"/>
              </a:lnSpc>
            </a:pP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三原色的多少可用</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0</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255</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的颜色值表示</a:t>
            </a:r>
            <a:endParaRPr kumimoji="1" lang="en-US" altLang="zh-CN" sz="2400" dirty="0">
              <a:latin typeface="微软雅黑 Light" panose="020B0502040204020203" pitchFamily="34" charset="-122"/>
              <a:ea typeface="微软雅黑 Light" panose="020B0502040204020203" pitchFamily="34" charset="-122"/>
              <a:cs typeface="Alibaba PuHuiTi" pitchFamily="18" charset="-122"/>
            </a:endParaRPr>
          </a:p>
          <a:p>
            <a:pPr algn="ctr">
              <a:lnSpc>
                <a:spcPct val="140000"/>
              </a:lnSpc>
            </a:pP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按红、绿、蓝的顺序组合，描述颜色</a:t>
            </a:r>
            <a:endParaRPr kumimoji="1" lang="en-US" altLang="zh-CN"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8" name="文本框 17"/>
          <p:cNvSpPr txBox="1"/>
          <p:nvPr/>
        </p:nvSpPr>
        <p:spPr>
          <a:xfrm>
            <a:off x="5817749" y="5246197"/>
            <a:ext cx="2355479" cy="565026"/>
          </a:xfrm>
          <a:prstGeom prst="rect">
            <a:avLst/>
          </a:prstGeom>
          <a:noFill/>
        </p:spPr>
        <p:txBody>
          <a:bodyPr wrap="square" rtlCol="0">
            <a:spAutoFit/>
          </a:bodyPr>
          <a:lstStyle/>
          <a:p>
            <a:pPr algn="ctr">
              <a:lnSpc>
                <a:spcPct val="140000"/>
              </a:lnSpc>
            </a:pP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(255, 0, 0)</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9" name="文本框 18"/>
          <p:cNvSpPr txBox="1"/>
          <p:nvPr/>
        </p:nvSpPr>
        <p:spPr>
          <a:xfrm>
            <a:off x="5817749" y="5883103"/>
            <a:ext cx="2355479" cy="565026"/>
          </a:xfrm>
          <a:prstGeom prst="rect">
            <a:avLst/>
          </a:prstGeom>
          <a:noFill/>
        </p:spPr>
        <p:txBody>
          <a:bodyPr wrap="square" rtlCol="0">
            <a:spAutoFit/>
          </a:bodyPr>
          <a:lstStyle/>
          <a:p>
            <a:pPr algn="ctr">
              <a:lnSpc>
                <a:spcPct val="140000"/>
              </a:lnSpc>
            </a:pP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(0, 255, 255)</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0" name="文本框 19"/>
          <p:cNvSpPr txBox="1"/>
          <p:nvPr/>
        </p:nvSpPr>
        <p:spPr>
          <a:xfrm>
            <a:off x="8493497" y="5246197"/>
            <a:ext cx="2355479" cy="565026"/>
          </a:xfrm>
          <a:prstGeom prst="rect">
            <a:avLst/>
          </a:prstGeom>
          <a:noFill/>
        </p:spPr>
        <p:txBody>
          <a:bodyPr wrap="square" rtlCol="0">
            <a:spAutoFit/>
          </a:bodyPr>
          <a:lstStyle/>
          <a:p>
            <a:pPr algn="ctr">
              <a:lnSpc>
                <a:spcPct val="140000"/>
              </a:lnSpc>
            </a:pPr>
            <a:r>
              <a:rPr kumimoji="1" lang="zh-CN" altLang="en-US" sz="2400" dirty="0">
                <a:solidFill>
                  <a:srgbClr val="FF0000"/>
                </a:solidFill>
                <a:latin typeface="微软雅黑 Light" panose="020B0502040204020203" pitchFamily="34" charset="-122"/>
                <a:ea typeface="微软雅黑 Light" panose="020B0502040204020203" pitchFamily="34" charset="-122"/>
                <a:cs typeface="Alibaba PuHuiTi" pitchFamily="18" charset="-122"/>
              </a:rPr>
              <a:t>红色</a:t>
            </a:r>
            <a:endParaRPr kumimoji="1" lang="zh-CN" altLang="en-US" sz="2400" dirty="0">
              <a:solidFill>
                <a:srgbClr val="FF0000"/>
              </a:solidFill>
              <a:latin typeface="微软雅黑 Light" panose="020B0502040204020203" pitchFamily="34" charset="-122"/>
              <a:ea typeface="微软雅黑 Light" panose="020B0502040204020203" pitchFamily="34" charset="-122"/>
              <a:cs typeface="Alibaba PuHuiTi" pitchFamily="18" charset="-122"/>
            </a:endParaRPr>
          </a:p>
        </p:txBody>
      </p:sp>
      <p:sp>
        <p:nvSpPr>
          <p:cNvPr id="21" name="文本框 20"/>
          <p:cNvSpPr txBox="1"/>
          <p:nvPr/>
        </p:nvSpPr>
        <p:spPr>
          <a:xfrm>
            <a:off x="8493496" y="5883103"/>
            <a:ext cx="2355479" cy="565026"/>
          </a:xfrm>
          <a:prstGeom prst="rect">
            <a:avLst/>
          </a:prstGeom>
          <a:noFill/>
        </p:spPr>
        <p:txBody>
          <a:bodyPr wrap="square" rtlCol="0">
            <a:spAutoFit/>
          </a:bodyPr>
          <a:lstStyle/>
          <a:p>
            <a:pPr algn="ctr">
              <a:lnSpc>
                <a:spcPct val="140000"/>
              </a:lnSpc>
            </a:pPr>
            <a:r>
              <a:rPr kumimoji="1" lang="zh-CN" altLang="en-US" sz="2400" dirty="0">
                <a:solidFill>
                  <a:srgbClr val="00B0F0"/>
                </a:solidFill>
                <a:latin typeface="微软雅黑 Light" panose="020B0502040204020203" pitchFamily="34" charset="-122"/>
                <a:ea typeface="微软雅黑 Light" panose="020B0502040204020203" pitchFamily="34" charset="-122"/>
                <a:cs typeface="Alibaba PuHuiTi" pitchFamily="18" charset="-122"/>
              </a:rPr>
              <a:t>青色</a:t>
            </a:r>
            <a:endParaRPr kumimoji="1" lang="zh-CN" altLang="en-US" sz="2400" dirty="0">
              <a:solidFill>
                <a:srgbClr val="00B0F0"/>
              </a:solidFill>
              <a:latin typeface="微软雅黑 Light" panose="020B0502040204020203" pitchFamily="34" charset="-122"/>
              <a:ea typeface="微软雅黑 Light" panose="020B0502040204020203" pitchFamily="34" charset="-122"/>
              <a:cs typeface="Alibaba PuHuiTi" pitchFamily="18"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15">
                                            <p:bg/>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5" grpId="1" animBg="1" build="allAtOnce"/>
      <p:bldP spid="16" grpId="0"/>
      <p:bldP spid="18" grpId="0" build="p"/>
      <p:bldP spid="19" grpId="0" build="p"/>
      <p:bldP spid="20" grpId="0" build="p"/>
      <p:bldP spid="2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24" name="文本框 23"/>
          <p:cNvSpPr txBox="1"/>
          <p:nvPr/>
        </p:nvSpPr>
        <p:spPr>
          <a:xfrm>
            <a:off x="1657055" y="4984839"/>
            <a:ext cx="9366463" cy="1076385"/>
          </a:xfrm>
          <a:prstGeom prst="rect">
            <a:avLst/>
          </a:prstGeom>
          <a:noFill/>
        </p:spPr>
        <p:txBody>
          <a:bodyPr wrap="square" rtlCol="0">
            <a:spAutoFit/>
          </a:bodyPr>
          <a:lstStyle/>
          <a:p>
            <a:pPr algn="ctr">
              <a:lnSpc>
                <a:spcPct val="140000"/>
              </a:lnSpc>
            </a:pPr>
            <a:r>
              <a:rPr lang="zh-CN" altLang="en-US" sz="2400" dirty="0">
                <a:latin typeface="微软雅黑 Light" panose="020B0502040204020203" pitchFamily="34" charset="-122"/>
                <a:ea typeface="微软雅黑 Light" panose="020B0502040204020203" pitchFamily="34" charset="-122"/>
                <a:cs typeface="Alibaba PuHuiTi" pitchFamily="18" charset="-122"/>
              </a:rPr>
              <a:t>在彩色图像中，每个像素上的数据表示的是这个位置的“颜色”</a:t>
            </a:r>
            <a:endParaRPr lang="en-US" altLang="zh-CN" sz="2400" dirty="0">
              <a:latin typeface="微软雅黑 Light" panose="020B0502040204020203" pitchFamily="34" charset="-122"/>
              <a:ea typeface="微软雅黑 Light" panose="020B0502040204020203" pitchFamily="34" charset="-122"/>
              <a:cs typeface="Alibaba PuHuiTi" pitchFamily="18" charset="-122"/>
            </a:endParaRPr>
          </a:p>
          <a:p>
            <a:pPr algn="ctr">
              <a:lnSpc>
                <a:spcPct val="140000"/>
              </a:lnSpc>
            </a:pP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每个像素的“颜色”数据都是由</a:t>
            </a:r>
            <a:r>
              <a:rPr kumimoji="1" lang="en-US" altLang="zh-CN" sz="2400" dirty="0">
                <a:latin typeface="微软雅黑 Light" panose="020B0502040204020203" pitchFamily="34" charset="-122"/>
                <a:ea typeface="微软雅黑 Light" panose="020B0502040204020203" pitchFamily="34" charset="-122"/>
                <a:cs typeface="Alibaba PuHuiTi" pitchFamily="18" charset="-122"/>
              </a:rPr>
              <a:t>3</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个</a:t>
            </a:r>
            <a:r>
              <a:rPr kumimoji="1" lang="en-US" altLang="zh-CN" sz="2400" b="1" dirty="0">
                <a:latin typeface="微软雅黑 Light" panose="020B0502040204020203" pitchFamily="34" charset="-122"/>
                <a:ea typeface="微软雅黑 Light" panose="020B0502040204020203" pitchFamily="34" charset="-122"/>
                <a:cs typeface="Alibaba PuHuiTi" pitchFamily="18" charset="-122"/>
              </a:rPr>
              <a:t>0</a:t>
            </a:r>
            <a:r>
              <a:rPr kumimoji="1" lang="zh-CN" altLang="en-US" sz="2400" b="1" dirty="0">
                <a:latin typeface="微软雅黑 Light" panose="020B0502040204020203" pitchFamily="34" charset="-122"/>
                <a:ea typeface="微软雅黑 Light" panose="020B0502040204020203" pitchFamily="34" charset="-122"/>
                <a:cs typeface="Alibaba PuHuiTi" pitchFamily="18" charset="-122"/>
              </a:rPr>
              <a:t>～</a:t>
            </a:r>
            <a:r>
              <a:rPr kumimoji="1" lang="en-US" altLang="zh-CN" sz="2400" b="1" dirty="0">
                <a:latin typeface="微软雅黑 Light" panose="020B0502040204020203" pitchFamily="34" charset="-122"/>
                <a:ea typeface="微软雅黑 Light" panose="020B0502040204020203" pitchFamily="34" charset="-122"/>
                <a:cs typeface="Alibaba PuHuiTi" pitchFamily="18" charset="-122"/>
              </a:rPr>
              <a:t>255</a:t>
            </a: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的数字表示的</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26" name="图片 2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83645" y="1413092"/>
            <a:ext cx="3824868" cy="2856547"/>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1167" y="1110143"/>
            <a:ext cx="3009900" cy="2247900"/>
          </a:xfrm>
          <a:prstGeom prst="rect">
            <a:avLst/>
          </a:prstGeom>
        </p:spPr>
      </p:pic>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0727" y="1629974"/>
            <a:ext cx="3009900" cy="2247900"/>
          </a:xfrm>
          <a:prstGeom prst="rect">
            <a:avLst/>
          </a:prstGeom>
        </p:spPr>
      </p:pic>
      <p:pic>
        <p:nvPicPr>
          <p:cNvPr id="29" name="图片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0287" y="2149805"/>
            <a:ext cx="3009900" cy="2247900"/>
          </a:xfrm>
          <a:prstGeom prst="rect">
            <a:avLst/>
          </a:prstGeom>
        </p:spPr>
      </p:pic>
      <p:sp>
        <p:nvSpPr>
          <p:cNvPr id="30" name="右箭头 29"/>
          <p:cNvSpPr/>
          <p:nvPr/>
        </p:nvSpPr>
        <p:spPr>
          <a:xfrm>
            <a:off x="5401720" y="2333815"/>
            <a:ext cx="745359" cy="874640"/>
          </a:xfrm>
          <a:prstGeom prst="rightArrow">
            <a:avLst/>
          </a:prstGeom>
          <a:solidFill>
            <a:srgbClr val="1C50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1050881" y="2670047"/>
            <a:ext cx="9367834" cy="1137491"/>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因此，彩色图像的数据是一个宽*高*通道的三维数据，对于</a:t>
            </a:r>
            <a:r>
              <a:rPr lang="en-US" altLang="zh-CN" sz="2400" dirty="0">
                <a:latin typeface="微软雅黑 Light" panose="020B0502040204020203" pitchFamily="34" charset="-122"/>
                <a:ea typeface="微软雅黑 Light" panose="020B0502040204020203" pitchFamily="34" charset="-122"/>
              </a:rPr>
              <a:t>RGB</a:t>
            </a:r>
            <a:r>
              <a:rPr lang="zh-CN" altLang="en-US" sz="2400" dirty="0">
                <a:latin typeface="微软雅黑 Light" panose="020B0502040204020203" pitchFamily="34" charset="-122"/>
                <a:ea typeface="微软雅黑 Light" panose="020B0502040204020203" pitchFamily="34" charset="-122"/>
              </a:rPr>
              <a:t>图像，“通道”共有</a:t>
            </a:r>
            <a:r>
              <a:rPr lang="en-US" altLang="zh-CN" sz="2400" dirty="0">
                <a:latin typeface="微软雅黑 Light" panose="020B0502040204020203" pitchFamily="34" charset="-122"/>
                <a:ea typeface="微软雅黑 Light" panose="020B0502040204020203" pitchFamily="34" charset="-122"/>
              </a:rPr>
              <a:t>3</a:t>
            </a:r>
            <a:r>
              <a:rPr lang="zh-CN" altLang="en-US" sz="2400" dirty="0">
                <a:latin typeface="微软雅黑 Light" panose="020B0502040204020203" pitchFamily="34" charset="-122"/>
                <a:ea typeface="微软雅黑 Light" panose="020B0502040204020203" pitchFamily="34" charset="-122"/>
              </a:rPr>
              <a:t>个，对应红、绿、蓝三原色。</a:t>
            </a:r>
            <a:endParaRPr lang="zh-CN" altLang="en-US" sz="2400" dirty="0">
              <a:latin typeface="微软雅黑 Light" panose="020B0502040204020203" pitchFamily="34" charset="-122"/>
              <a:ea typeface="微软雅黑 Light" panose="020B0502040204020203" pitchFamily="34" charset="-122"/>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111556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134517" y="878686"/>
            <a:ext cx="4131665" cy="238760"/>
          </a:xfrm>
          <a:prstGeom prst="rect">
            <a:avLst/>
          </a:prstGeom>
        </p:spPr>
        <p:txBody>
          <a:bodyPr wrap="square">
            <a:spAutoFit/>
          </a:bodyPr>
          <a:lstStyle/>
          <a:p>
            <a:pPr algn="dist">
              <a:lnSpc>
                <a:spcPct val="120000"/>
              </a:lnSpc>
            </a:pPr>
            <a:r>
              <a:rPr lang="en-US" altLang="zh-CN" sz="800" dirty="0">
                <a:solidFill>
                  <a:schemeClr val="bg1"/>
                </a:solidFill>
                <a:latin typeface="微软雅黑" panose="020B0503020204020204" pitchFamily="34" charset="-122"/>
                <a:ea typeface="微软雅黑" panose="020B0503020204020204" pitchFamily="34" charset="-122"/>
              </a:rPr>
              <a:t> </a:t>
            </a:r>
            <a:endParaRPr lang="zh-CN" altLang="en-US" sz="800" dirty="0">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猫狗识别问题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759353" y="1310177"/>
            <a:ext cx="10527400" cy="96327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在</a:t>
            </a:r>
            <a:r>
              <a:rPr lang="en-US" altLang="zh-CN" sz="2000" dirty="0">
                <a:latin typeface="微软雅黑 Light" panose="020B0502040204020203" pitchFamily="34" charset="-122"/>
                <a:ea typeface="微软雅黑 Light" panose="020B0502040204020203" pitchFamily="34" charset="-122"/>
              </a:rPr>
              <a:t>data/</a:t>
            </a:r>
            <a:r>
              <a:rPr lang="en-US" altLang="zh-CN" sz="2000" dirty="0" err="1">
                <a:latin typeface="微软雅黑 Light" panose="020B0502040204020203" pitchFamily="34" charset="-122"/>
                <a:ea typeface="微软雅黑 Light" panose="020B0502040204020203" pitchFamily="34" charset="-122"/>
              </a:rPr>
              <a:t>train.csv</a:t>
            </a:r>
            <a:r>
              <a:rPr lang="zh-CN" altLang="en-US" sz="2000" dirty="0">
                <a:latin typeface="微软雅黑 Light" panose="020B0502040204020203" pitchFamily="34" charset="-122"/>
                <a:ea typeface="微软雅黑 Light" panose="020B0502040204020203" pitchFamily="34" charset="-122"/>
              </a:rPr>
              <a:t>和</a:t>
            </a:r>
            <a:r>
              <a:rPr lang="en-US" altLang="zh-CN" sz="2000" dirty="0">
                <a:latin typeface="微软雅黑 Light" panose="020B0502040204020203" pitchFamily="34" charset="-122"/>
                <a:ea typeface="微软雅黑 Light" panose="020B0502040204020203" pitchFamily="34" charset="-122"/>
              </a:rPr>
              <a:t>data/</a:t>
            </a:r>
            <a:r>
              <a:rPr lang="en-US" altLang="zh-CN" sz="2000" dirty="0" err="1">
                <a:latin typeface="微软雅黑 Light" panose="020B0502040204020203" pitchFamily="34" charset="-122"/>
                <a:ea typeface="微软雅黑 Light" panose="020B0502040204020203" pitchFamily="34" charset="-122"/>
              </a:rPr>
              <a:t>val.csv</a:t>
            </a:r>
            <a:r>
              <a:rPr lang="zh-CN" altLang="en-US" sz="2000" dirty="0">
                <a:latin typeface="微软雅黑 Light" panose="020B0502040204020203" pitchFamily="34" charset="-122"/>
                <a:ea typeface="微软雅黑 Light" panose="020B0502040204020203" pitchFamily="34" charset="-122"/>
              </a:rPr>
              <a:t>两个表格文件中，已经预先储存了本案例中用于训练和验证的所有图片文件的存储位置和对应的类别，我们可以用</a:t>
            </a:r>
            <a:r>
              <a:rPr lang="en-US" altLang="zh-CN" sz="2000" dirty="0">
                <a:latin typeface="微软雅黑 Light" panose="020B0502040204020203" pitchFamily="34" charset="-122"/>
                <a:ea typeface="微软雅黑 Light" panose="020B0502040204020203" pitchFamily="34" charset="-122"/>
              </a:rPr>
              <a:t>pandas</a:t>
            </a:r>
            <a:r>
              <a:rPr lang="zh-CN" altLang="en-US" sz="2000" dirty="0">
                <a:latin typeface="微软雅黑 Light" panose="020B0502040204020203" pitchFamily="34" charset="-122"/>
                <a:ea typeface="微软雅黑 Light" panose="020B0502040204020203" pitchFamily="34" charset="-122"/>
              </a:rPr>
              <a:t>进行数据预读取。</a:t>
            </a:r>
            <a:endParaRPr lang="zh-CN" altLang="en-US" sz="2000"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61882" y="2549150"/>
            <a:ext cx="9441908" cy="3787319"/>
          </a:xfrm>
          <a:prstGeom prst="rect">
            <a:avLst/>
          </a:prstGeom>
          <a:solidFill>
            <a:schemeClr val="bg1"/>
          </a:solidFill>
          <a:ln>
            <a:solidFill>
              <a:schemeClr val="tx1"/>
            </a:solidFill>
          </a:ln>
        </p:spPr>
        <p:txBody>
          <a:bodyPr wrap="square">
            <a:spAutoFit/>
          </a:bodyPr>
          <a:lstStyle/>
          <a:p>
            <a:pPr>
              <a:lnSpc>
                <a:spcPct val="150000"/>
              </a:lnSpc>
            </a:pP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a:latin typeface="Consolas" panose="020B0609020204030204" pitchFamily="49" charset="0"/>
                <a:cs typeface="Consolas" panose="020B0609020204030204" pitchFamily="49" charset="0"/>
              </a:rPr>
              <a:t>pandas </a:t>
            </a:r>
            <a:r>
              <a:rPr lang="en-GB" altLang="zh-CN" dirty="0">
                <a:solidFill>
                  <a:srgbClr val="FF7700"/>
                </a:solidFill>
                <a:effectLst/>
                <a:latin typeface="Consolas" panose="020B0609020204030204" pitchFamily="49" charset="0"/>
                <a:cs typeface="Consolas" panose="020B0609020204030204" pitchFamily="49" charset="0"/>
              </a:rPr>
              <a:t>as </a:t>
            </a:r>
            <a:r>
              <a:rPr lang="en-GB" altLang="zh-CN" dirty="0">
                <a:latin typeface="Consolas" panose="020B0609020204030204" pitchFamily="49" charset="0"/>
                <a:cs typeface="Consolas" panose="020B0609020204030204" pitchFamily="49" charset="0"/>
              </a:rPr>
              <a:t>pd</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加载训练和验证数据的</a:t>
            </a:r>
            <a:r>
              <a:rPr lang="zh-CN" altLang="en-US" dirty="0">
                <a:solidFill>
                  <a:srgbClr val="DD0000"/>
                </a:solidFill>
                <a:effectLst/>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CSV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文件</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train_df</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pd.read_csv</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'data/</a:t>
            </a:r>
            <a:r>
              <a:rPr lang="en-GB" altLang="zh-CN" dirty="0" err="1">
                <a:solidFill>
                  <a:srgbClr val="00AA00"/>
                </a:solidFill>
                <a:effectLst/>
                <a:latin typeface="Consolas" panose="020B0609020204030204" pitchFamily="49" charset="0"/>
                <a:cs typeface="Consolas" panose="020B0609020204030204" pitchFamily="49" charset="0"/>
              </a:rPr>
              <a:t>train.csv</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val_df</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pd.read_csv</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'data/</a:t>
            </a:r>
            <a:r>
              <a:rPr lang="en-GB" altLang="zh-CN" dirty="0" err="1">
                <a:solidFill>
                  <a:srgbClr val="00AA00"/>
                </a:solidFill>
                <a:effectLst/>
                <a:latin typeface="Consolas" panose="020B0609020204030204" pitchFamily="49" charset="0"/>
                <a:cs typeface="Consolas" panose="020B0609020204030204" pitchFamily="49" charset="0"/>
              </a:rPr>
              <a:t>val.csv</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将标签列转换为字符串类型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train_df</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'category'</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train_df</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'category'</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astype</a:t>
            </a:r>
            <a:r>
              <a:rPr lang="en-GB" altLang="zh-CN" dirty="0">
                <a:latin typeface="Consolas" panose="020B0609020204030204" pitchFamily="49" charset="0"/>
                <a:cs typeface="Consolas" panose="020B0609020204030204" pitchFamily="49" charset="0"/>
              </a:rPr>
              <a:t>(</a:t>
            </a:r>
            <a:r>
              <a:rPr lang="en-GB" altLang="zh-CN" dirty="0">
                <a:solidFill>
                  <a:srgbClr val="900090"/>
                </a:solidFill>
                <a:effectLst/>
                <a:latin typeface="Consolas" panose="020B0609020204030204" pitchFamily="49" charset="0"/>
                <a:cs typeface="Consolas" panose="020B0609020204030204" pitchFamily="49" charset="0"/>
              </a:rPr>
              <a:t>str</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val_df</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'category'</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val_df</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'category'</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astype</a:t>
            </a:r>
            <a:r>
              <a:rPr lang="en-GB" altLang="zh-CN" dirty="0">
                <a:latin typeface="Consolas" panose="020B0609020204030204" pitchFamily="49" charset="0"/>
                <a:cs typeface="Consolas" panose="020B0609020204030204" pitchFamily="49" charset="0"/>
              </a:rPr>
              <a:t>(</a:t>
            </a:r>
            <a:r>
              <a:rPr lang="en-GB" altLang="zh-CN" dirty="0">
                <a:solidFill>
                  <a:srgbClr val="900090"/>
                </a:solidFill>
                <a:effectLst/>
                <a:latin typeface="Consolas" panose="020B0609020204030204" pitchFamily="49" charset="0"/>
                <a:cs typeface="Consolas" panose="020B0609020204030204" pitchFamily="49" charset="0"/>
              </a:rPr>
              <a:t>str</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Tree>
  </p:cSld>
  <p:clrMapOvr>
    <a:masterClrMapping/>
  </p:clrMapOvr>
  <p:transition spd="slow">
    <p:randomBar dir="vert"/>
  </p:transition>
</p:sld>
</file>

<file path=ppt/tags/tag1.xml><?xml version="1.0" encoding="utf-8"?>
<p:tagLst xmlns:p="http://schemas.openxmlformats.org/presentationml/2006/main">
  <p:tag name="ISPRING_PRESENTATION_TITLE" val="6"/>
  <p:tag name="commondata" val="eyJoZGlkIjoiYzExZjU2ZDhjODFiMzQ5OTgzZDdiMjA2OTU4ZDRlYTkifQ=="/>
</p:tagLst>
</file>

<file path=ppt/theme/theme1.xml><?xml version="1.0" encoding="utf-8"?>
<a:theme xmlns:a="http://schemas.openxmlformats.org/drawingml/2006/main" name="千图网海量PPT模板www.58pic.com​​">
  <a:themeElements>
    <a:clrScheme name="新主题色1">
      <a:dk1>
        <a:srgbClr val="171616"/>
      </a:dk1>
      <a:lt1>
        <a:srgbClr val="FFFFFF"/>
      </a:lt1>
      <a:dk2>
        <a:srgbClr val="2E2C2C"/>
      </a:dk2>
      <a:lt2>
        <a:srgbClr val="E7E6E6"/>
      </a:lt2>
      <a:accent1>
        <a:srgbClr val="12318C"/>
      </a:accent1>
      <a:accent2>
        <a:srgbClr val="71308C"/>
      </a:accent2>
      <a:accent3>
        <a:srgbClr val="12318C"/>
      </a:accent3>
      <a:accent4>
        <a:srgbClr val="71308C"/>
      </a:accent4>
      <a:accent5>
        <a:srgbClr val="12318C"/>
      </a:accent5>
      <a:accent6>
        <a:srgbClr val="71308C"/>
      </a:accent6>
      <a:hlink>
        <a:srgbClr val="12318C"/>
      </a:hlink>
      <a:folHlink>
        <a:srgbClr val="71308C"/>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5596</Words>
  <Application>WPS 演示</Application>
  <PresentationFormat>宽屏</PresentationFormat>
  <Paragraphs>273</Paragraphs>
  <Slides>27</Slides>
  <Notes>27</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27</vt:i4>
      </vt:variant>
    </vt:vector>
  </HeadingPairs>
  <TitlesOfParts>
    <vt:vector size="41" baseType="lpstr">
      <vt:lpstr>Arial</vt:lpstr>
      <vt:lpstr>宋体</vt:lpstr>
      <vt:lpstr>Wingdings</vt:lpstr>
      <vt:lpstr>等线</vt:lpstr>
      <vt:lpstr>微软雅黑</vt:lpstr>
      <vt:lpstr>微软雅黑 Light</vt:lpstr>
      <vt:lpstr>Arial</vt:lpstr>
      <vt:lpstr>Alibaba PuHuiTi</vt:lpstr>
      <vt:lpstr>Consolas</vt:lpstr>
      <vt:lpstr>Source Han Sans SC</vt:lpstr>
      <vt:lpstr>Yu Gothic UI</vt:lpstr>
      <vt:lpstr>Arial Unicode MS</vt:lpstr>
      <vt:lpstr>等线 Light</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dc:title>
  <dc:creator>lenovo</dc:creator>
  <cp:lastModifiedBy>lihuan</cp:lastModifiedBy>
  <cp:revision>615</cp:revision>
  <dcterms:created xsi:type="dcterms:W3CDTF">2018-04-10T08:10:00Z</dcterms:created>
  <dcterms:modified xsi:type="dcterms:W3CDTF">2024-12-18T07:19:19Z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124B50CCE2C7488CBDFC1C020DC1CBE1</vt:lpwstr>
  </property>
</Properties>
</file>