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3"/>
  </p:handoutMasterIdLst>
  <p:sldIdLst>
    <p:sldId id="348" r:id="rId3"/>
    <p:sldId id="7503" r:id="rId5"/>
    <p:sldId id="7683" r:id="rId6"/>
    <p:sldId id="7684" r:id="rId7"/>
    <p:sldId id="7517" r:id="rId8"/>
    <p:sldId id="7685" r:id="rId9"/>
    <p:sldId id="7686" r:id="rId10"/>
    <p:sldId id="7687" r:id="rId11"/>
    <p:sldId id="7688" r:id="rId12"/>
    <p:sldId id="7689" r:id="rId13"/>
    <p:sldId id="7690" r:id="rId14"/>
    <p:sldId id="7691" r:id="rId15"/>
    <p:sldId id="7692" r:id="rId16"/>
    <p:sldId id="7693" r:id="rId17"/>
    <p:sldId id="7694" r:id="rId18"/>
    <p:sldId id="7695" r:id="rId19"/>
    <p:sldId id="7696" r:id="rId20"/>
    <p:sldId id="7697" r:id="rId21"/>
    <p:sldId id="7698" r:id="rId22"/>
    <p:sldId id="7699" r:id="rId23"/>
    <p:sldId id="7700" r:id="rId24"/>
    <p:sldId id="7701" r:id="rId25"/>
    <p:sldId id="7702" r:id="rId26"/>
    <p:sldId id="7703" r:id="rId27"/>
    <p:sldId id="7704" r:id="rId28"/>
    <p:sldId id="7705" r:id="rId29"/>
    <p:sldId id="7551" r:id="rId30"/>
    <p:sldId id="7554" r:id="rId31"/>
    <p:sldId id="7431" r:id="rId32"/>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19" autoAdjust="0"/>
    <p:restoredTop sz="94660"/>
  </p:normalViewPr>
  <p:slideViewPr>
    <p:cSldViewPr snapToGrid="0" showGuides="1">
      <p:cViewPr varScale="1">
        <p:scale>
          <a:sx n="70" d="100"/>
          <a:sy n="70" d="100"/>
        </p:scale>
        <p:origin x="216" y="1016"/>
      </p:cViewPr>
      <p:guideLst>
        <p:guide orient="horz" pos="2160"/>
        <p:guide pos="38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gs" Target="tags/tag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356D44-432E-4326-8A88-ED20704E71D2}"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4DE238-0091-45FA-AEB7-0C93AE403B80}"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9E29FD-5CB0-43B2-8DE4-7A81EECF5A0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A2CAD8-F91A-409A-B778-AA74111763F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7F1485-2DA8-4287-B8B7-B873F619EAA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7F1485-2DA8-4287-B8B7-B873F619EAA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1456EF-EDA7-466D-90A9-97D47B7037C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D73ED-7EBB-4E11-B60B-79773C5177D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image" Target="../media/image4.tif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image" Target="../media/image5.tif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grpSp>
        <p:nvGrpSpPr>
          <p:cNvPr id="13" name="组合 12"/>
          <p:cNvGrpSpPr/>
          <p:nvPr/>
        </p:nvGrpSpPr>
        <p:grpSpPr>
          <a:xfrm>
            <a:off x="2678810" y="2017052"/>
            <a:ext cx="7048500" cy="3462452"/>
            <a:chOff x="2298700" y="276225"/>
            <a:chExt cx="7048500" cy="3462452"/>
          </a:xfrm>
        </p:grpSpPr>
        <p:sp>
          <p:nvSpPr>
            <p:cNvPr id="12" name="矩形 11"/>
            <p:cNvSpPr/>
            <p:nvPr/>
          </p:nvSpPr>
          <p:spPr>
            <a:xfrm>
              <a:off x="2298700" y="276225"/>
              <a:ext cx="7048500" cy="3462452"/>
            </a:xfrm>
            <a:prstGeom prst="rect">
              <a:avLst/>
            </a:prstGeom>
            <a:solidFill>
              <a:schemeClr val="bg1"/>
            </a:solidFill>
            <a:ln w="476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a:spLocks noChangeAspect="1"/>
            </p:cNvSpPr>
            <p:nvPr/>
          </p:nvSpPr>
          <p:spPr bwMode="auto">
            <a:xfrm>
              <a:off x="2540965" y="1423846"/>
              <a:ext cx="66770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defTabSz="1088390">
                <a:defRPr/>
              </a:pPr>
              <a:r>
                <a:rPr lang="zh-CN" altLang="en-US" sz="4800" kern="0" dirty="0">
                  <a:solidFill>
                    <a:schemeClr val="accent1"/>
                  </a:solidFill>
                  <a:latin typeface="微软雅黑" panose="020B0503020204020204" pitchFamily="34" charset="-122"/>
                  <a:ea typeface="微软雅黑" panose="020B0503020204020204" pitchFamily="34" charset="-122"/>
                </a:rPr>
                <a:t>卷积神经网络（上）</a:t>
              </a:r>
              <a:endParaRPr lang="en-US" altLang="zh-CN" sz="4800" kern="0" dirty="0">
                <a:solidFill>
                  <a:schemeClr val="accent1"/>
                </a:solidFill>
                <a:latin typeface="微软雅黑" panose="020B0503020204020204" pitchFamily="34" charset="-122"/>
                <a:ea typeface="微软雅黑" panose="020B0503020204020204" pitchFamily="34" charset="-122"/>
              </a:endParaRPr>
            </a:p>
          </p:txBody>
        </p:sp>
      </p:grpSp>
      <p:sp>
        <p:nvSpPr>
          <p:cNvPr id="3" name="矩形 2"/>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卷积运算</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759353" y="1839713"/>
            <a:ext cx="10890151" cy="909416"/>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接着，卷积核向右滑动，与右上角的</a:t>
            </a:r>
            <a:r>
              <a:rPr lang="en-US" altLang="zh-CN" sz="2000" dirty="0">
                <a:latin typeface="微软雅黑 Light" panose="020B0502040204020203" pitchFamily="34" charset="-122"/>
                <a:ea typeface="微软雅黑 Light" panose="020B0502040204020203" pitchFamily="34" charset="-122"/>
                <a:cs typeface="Alibaba PuHuiTi" pitchFamily="18" charset="-122"/>
              </a:rPr>
              <a:t>3</a:t>
            </a:r>
            <a:r>
              <a:rPr lang="zh-CN" altLang="en-US" sz="2000" dirty="0">
                <a:latin typeface="微软雅黑 Light" panose="020B0502040204020203" pitchFamily="34" charset="-122"/>
                <a:ea typeface="微软雅黑 Light" panose="020B0502040204020203" pitchFamily="34" charset="-122"/>
                <a:cs typeface="Alibaba PuHuiTi" pitchFamily="18" charset="-122"/>
              </a:rPr>
              <a:t>*</a:t>
            </a:r>
            <a:r>
              <a:rPr lang="en-US" altLang="zh-CN" sz="2000" dirty="0">
                <a:latin typeface="微软雅黑 Light" panose="020B0502040204020203" pitchFamily="34" charset="-122"/>
                <a:ea typeface="微软雅黑 Light" panose="020B0502040204020203" pitchFamily="34" charset="-122"/>
                <a:cs typeface="Alibaba PuHuiTi" pitchFamily="18" charset="-122"/>
              </a:rPr>
              <a:t>3</a:t>
            </a:r>
            <a:r>
              <a:rPr lang="zh-CN" altLang="en-US" sz="2000" dirty="0">
                <a:latin typeface="微软雅黑 Light" panose="020B0502040204020203" pitchFamily="34" charset="-122"/>
                <a:ea typeface="微软雅黑 Light" panose="020B0502040204020203" pitchFamily="34" charset="-122"/>
                <a:cs typeface="Alibaba PuHuiTi" pitchFamily="18" charset="-122"/>
              </a:rPr>
              <a:t>区域执行相同的计算，得到结果：</a:t>
            </a:r>
            <a:r>
              <a:rPr lang="en-US" altLang="zh-CN" sz="2000" dirty="0">
                <a:latin typeface="微软雅黑 Light" panose="020B0502040204020203" pitchFamily="34" charset="-122"/>
                <a:ea typeface="微软雅黑 Light" panose="020B0502040204020203" pitchFamily="34" charset="-122"/>
                <a:cs typeface="Alibaba PuHuiTi" pitchFamily="18" charset="-122"/>
              </a:rPr>
              <a:t>5</a:t>
            </a:r>
            <a:r>
              <a:rPr lang="zh-CN" altLang="en-US" sz="2000" dirty="0">
                <a:latin typeface="微软雅黑 Light" panose="020B0502040204020203" pitchFamily="34" charset="-122"/>
                <a:ea typeface="微软雅黑 Light" panose="020B0502040204020203" pitchFamily="34" charset="-122"/>
                <a:cs typeface="Alibaba PuHuiTi" pitchFamily="18" charset="-122"/>
              </a:rPr>
              <a:t>。</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将结果放置到输出结果的右上角位置。</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graphicFrame>
        <p:nvGraphicFramePr>
          <p:cNvPr id="30" name="表格 29"/>
          <p:cNvGraphicFramePr>
            <a:graphicFrameLocks noGrp="1"/>
          </p:cNvGraphicFramePr>
          <p:nvPr/>
        </p:nvGraphicFramePr>
        <p:xfrm>
          <a:off x="2282136" y="3549805"/>
          <a:ext cx="2160000" cy="2160000"/>
        </p:xfrm>
        <a:graphic>
          <a:graphicData uri="http://schemas.openxmlformats.org/drawingml/2006/table">
            <a:tbl>
              <a:tblPr>
                <a:tableStyleId>{5C22544A-7EE6-4342-B048-85BDC9FD1C3A}</a:tableStyleId>
              </a:tblPr>
              <a:tblGrid>
                <a:gridCol w="540000"/>
                <a:gridCol w="540000"/>
                <a:gridCol w="540000"/>
                <a:gridCol w="540000"/>
              </a:tblGrid>
              <a:tr h="540000">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0</a:t>
                      </a:r>
                      <a:endParaRPr lang="zh-CN" altLang="en-US" sz="2400" dirty="0"/>
                    </a:p>
                  </a:txBody>
                  <a:tcPr anchor="ctr">
                    <a:solidFill>
                      <a:schemeClr val="accent1">
                        <a:lumMod val="20000"/>
                        <a:lumOff val="80000"/>
                      </a:schemeClr>
                    </a:solidFill>
                  </a:tcPr>
                </a:tc>
                <a:tc>
                  <a:txBody>
                    <a:bodyPr/>
                    <a:lstStyle/>
                    <a:p>
                      <a:pPr algn="ctr"/>
                      <a:r>
                        <a:rPr lang="en-US" altLang="zh-CN" sz="2400" dirty="0"/>
                        <a:t>1</a:t>
                      </a:r>
                      <a:endParaRPr lang="zh-CN" altLang="en-US" sz="2400" dirty="0"/>
                    </a:p>
                  </a:txBody>
                  <a:tcPr anchor="ctr">
                    <a:solidFill>
                      <a:schemeClr val="accent1">
                        <a:lumMod val="20000"/>
                        <a:lumOff val="80000"/>
                      </a:schemeClr>
                    </a:solidFill>
                  </a:tcPr>
                </a:tc>
                <a:tc>
                  <a:txBody>
                    <a:bodyPr/>
                    <a:lstStyle/>
                    <a:p>
                      <a:pPr algn="ctr"/>
                      <a:r>
                        <a:rPr lang="en-US" altLang="zh-CN" sz="2400" dirty="0"/>
                        <a:t>3</a:t>
                      </a:r>
                      <a:endParaRPr lang="zh-CN" altLang="en-US" sz="2400" dirty="0"/>
                    </a:p>
                  </a:txBody>
                  <a:tcPr anchor="ctr">
                    <a:solidFill>
                      <a:schemeClr val="accent1">
                        <a:lumMod val="20000"/>
                        <a:lumOff val="80000"/>
                      </a:schemeClr>
                    </a:solidFill>
                  </a:tcPr>
                </a:tc>
              </a:tr>
              <a:tr h="540000">
                <a:tc>
                  <a:txBody>
                    <a:bodyPr/>
                    <a:lstStyle/>
                    <a:p>
                      <a:pPr algn="ctr"/>
                      <a:r>
                        <a:rPr lang="en-US" altLang="zh-CN" sz="2400" dirty="0"/>
                        <a:t>4</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chemeClr val="accent1">
                        <a:lumMod val="20000"/>
                        <a:lumOff val="80000"/>
                      </a:schemeClr>
                    </a:solidFill>
                  </a:tcPr>
                </a:tc>
                <a:tc>
                  <a:txBody>
                    <a:bodyPr/>
                    <a:lstStyle/>
                    <a:p>
                      <a:pPr algn="ctr"/>
                      <a:r>
                        <a:rPr lang="en-US" altLang="zh-CN" sz="2400" dirty="0"/>
                        <a:t>0</a:t>
                      </a:r>
                      <a:endParaRPr lang="zh-CN" altLang="en-US" sz="2400" dirty="0"/>
                    </a:p>
                  </a:txBody>
                  <a:tcPr anchor="ctr">
                    <a:solidFill>
                      <a:schemeClr val="accent1">
                        <a:lumMod val="20000"/>
                        <a:lumOff val="80000"/>
                      </a:schemeClr>
                    </a:solidFill>
                  </a:tcPr>
                </a:tc>
                <a:tc>
                  <a:txBody>
                    <a:bodyPr/>
                    <a:lstStyle/>
                    <a:p>
                      <a:pPr algn="ctr"/>
                      <a:r>
                        <a:rPr lang="en-US" altLang="zh-CN" sz="2400" dirty="0"/>
                        <a:t>2</a:t>
                      </a:r>
                      <a:endParaRPr lang="zh-CN" altLang="en-US" sz="2400" dirty="0"/>
                    </a:p>
                  </a:txBody>
                  <a:tcPr anchor="ctr">
                    <a:solidFill>
                      <a:schemeClr val="accent1">
                        <a:lumMod val="20000"/>
                        <a:lumOff val="80000"/>
                      </a:schemeClr>
                    </a:solidFill>
                  </a:tcPr>
                </a:tc>
              </a:tr>
              <a:tr h="540000">
                <a:tc>
                  <a:txBody>
                    <a:bodyPr/>
                    <a:lstStyle/>
                    <a:p>
                      <a:pPr algn="ctr"/>
                      <a:r>
                        <a:rPr lang="en-US" altLang="zh-CN" sz="2400" dirty="0"/>
                        <a:t>3</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chemeClr val="accent1">
                        <a:lumMod val="20000"/>
                        <a:lumOff val="80000"/>
                      </a:schemeClr>
                    </a:solidFill>
                  </a:tcPr>
                </a:tc>
                <a:tc>
                  <a:txBody>
                    <a:bodyPr/>
                    <a:lstStyle/>
                    <a:p>
                      <a:pPr algn="ctr"/>
                      <a:r>
                        <a:rPr lang="en-US" altLang="zh-CN" sz="2400" dirty="0"/>
                        <a:t>1</a:t>
                      </a:r>
                      <a:endParaRPr lang="zh-CN" altLang="en-US" sz="2400" dirty="0"/>
                    </a:p>
                  </a:txBody>
                  <a:tcPr anchor="ctr">
                    <a:solidFill>
                      <a:schemeClr val="accent1">
                        <a:lumMod val="20000"/>
                        <a:lumOff val="80000"/>
                      </a:schemeClr>
                    </a:solidFill>
                  </a:tcPr>
                </a:tc>
                <a:tc>
                  <a:txBody>
                    <a:bodyPr/>
                    <a:lstStyle/>
                    <a:p>
                      <a:pPr algn="ctr"/>
                      <a:r>
                        <a:rPr lang="en-US" altLang="zh-CN" sz="2400" dirty="0"/>
                        <a:t>4</a:t>
                      </a:r>
                      <a:endParaRPr lang="zh-CN" altLang="en-US" sz="2400" dirty="0"/>
                    </a:p>
                  </a:txBody>
                  <a:tcPr anchor="ctr">
                    <a:solidFill>
                      <a:schemeClr val="accent1">
                        <a:lumMod val="20000"/>
                        <a:lumOff val="80000"/>
                      </a:schemeClr>
                    </a:solidFill>
                  </a:tcP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3</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r>
            </a:tbl>
          </a:graphicData>
        </a:graphic>
      </p:graphicFrame>
      <p:graphicFrame>
        <p:nvGraphicFramePr>
          <p:cNvPr id="31" name="表格 30"/>
          <p:cNvGraphicFramePr>
            <a:graphicFrameLocks noGrp="1"/>
          </p:cNvGraphicFramePr>
          <p:nvPr/>
        </p:nvGraphicFramePr>
        <p:xfrm>
          <a:off x="5141603" y="3828606"/>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mc:AlternateContent xmlns:mc="http://schemas.openxmlformats.org/markup-compatibility/2006">
        <mc:Choice xmlns:a14="http://schemas.microsoft.com/office/drawing/2010/main" Requires="a14">
          <p:sp>
            <p:nvSpPr>
              <p:cNvPr id="32" name="文本框 31"/>
              <p:cNvSpPr txBox="1"/>
              <p:nvPr/>
            </p:nvSpPr>
            <p:spPr>
              <a:xfrm>
                <a:off x="4536191" y="4392384"/>
                <a:ext cx="530593" cy="49244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kumimoji="1" lang="zh-CN" altLang="en-US" sz="3200" b="0" i="0" smtClean="0">
                          <a:latin typeface="Cambria Math" panose="02040503050406030204" pitchFamily="18" charset="0"/>
                        </a:rPr>
                        <m:t>⊛</m:t>
                      </m:r>
                    </m:oMath>
                  </m:oMathPara>
                </a14:m>
                <a:endParaRPr kumimoji="1" lang="zh-CN" altLang="en-US" sz="3200" dirty="0">
                  <a:latin typeface="微软雅黑 Light" panose="020B0502040204020203" pitchFamily="34" charset="-122"/>
                  <a:ea typeface="微软雅黑 Light" panose="020B0502040204020203" pitchFamily="34" charset="-122"/>
                </a:endParaRPr>
              </a:p>
            </p:txBody>
          </p:sp>
        </mc:Choice>
        <mc:Fallback>
          <p:sp>
            <p:nvSpPr>
              <p:cNvPr id="32" name="文本框 31"/>
              <p:cNvSpPr txBox="1">
                <a:spLocks noRot="1" noChangeAspect="1" noMove="1" noResize="1" noEditPoints="1" noAdjustHandles="1" noChangeArrowheads="1" noChangeShapeType="1" noTextEdit="1"/>
              </p:cNvSpPr>
              <p:nvPr/>
            </p:nvSpPr>
            <p:spPr>
              <a:xfrm>
                <a:off x="4536191" y="4392384"/>
                <a:ext cx="530593" cy="492443"/>
              </a:xfrm>
              <a:prstGeom prst="rect">
                <a:avLst/>
              </a:prstGeom>
              <a:blipFill rotWithShape="1">
                <a:blip r:embed="rId1"/>
                <a:stretch>
                  <a:fillRect l="-73" t="-18" r="-22836" b="83"/>
                </a:stretch>
              </a:blipFill>
            </p:spPr>
            <p:txBody>
              <a:bodyPr/>
              <a:lstStyle/>
              <a:p>
                <a:r>
                  <a:rPr lang="zh-CN" altLang="en-US">
                    <a:noFill/>
                  </a:rPr>
                  <a:t> </a:t>
                </a:r>
              </a:p>
            </p:txBody>
          </p:sp>
        </mc:Fallback>
      </mc:AlternateContent>
      <p:sp>
        <p:nvSpPr>
          <p:cNvPr id="33" name="右箭头 32"/>
          <p:cNvSpPr/>
          <p:nvPr/>
        </p:nvSpPr>
        <p:spPr>
          <a:xfrm>
            <a:off x="6949713" y="4283006"/>
            <a:ext cx="1219200" cy="711200"/>
          </a:xfrm>
          <a:prstGeom prst="rightArrow">
            <a:avLst/>
          </a:prstGeom>
          <a:solidFill>
            <a:schemeClr val="accent3">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微软雅黑 Light" panose="020B0502040204020203" pitchFamily="34" charset="-122"/>
              <a:ea typeface="微软雅黑 Light" panose="020B0502040204020203" pitchFamily="34" charset="-122"/>
            </a:endParaRPr>
          </a:p>
        </p:txBody>
      </p:sp>
      <p:graphicFrame>
        <p:nvGraphicFramePr>
          <p:cNvPr id="34" name="表格 33"/>
          <p:cNvGraphicFramePr>
            <a:graphicFrameLocks noGrp="1"/>
          </p:cNvGraphicFramePr>
          <p:nvPr/>
        </p:nvGraphicFramePr>
        <p:xfrm>
          <a:off x="8357023" y="4091691"/>
          <a:ext cx="1338122" cy="1080000"/>
        </p:xfrm>
        <a:graphic>
          <a:graphicData uri="http://schemas.openxmlformats.org/drawingml/2006/table">
            <a:tbl>
              <a:tblPr>
                <a:tableStyleId>{5C22544A-7EE6-4342-B048-85BDC9FD1C3A}</a:tableStyleId>
              </a:tblPr>
              <a:tblGrid>
                <a:gridCol w="669061"/>
                <a:gridCol w="669061"/>
              </a:tblGrid>
              <a:tr h="540000">
                <a:tc>
                  <a:txBody>
                    <a:bodyPr/>
                    <a:lstStyle/>
                    <a:p>
                      <a:pPr algn="ctr"/>
                      <a:r>
                        <a:rPr lang="en-US" altLang="zh-CN" sz="2000" dirty="0"/>
                        <a:t>-11</a:t>
                      </a:r>
                      <a:endParaRPr lang="zh-CN" altLang="en-US" sz="2000" dirty="0"/>
                    </a:p>
                  </a:txBody>
                  <a:tcPr anchor="ctr">
                    <a:solidFill>
                      <a:srgbClr val="E7E8EE"/>
                    </a:solidFill>
                  </a:tcPr>
                </a:tc>
                <a:tc>
                  <a:txBody>
                    <a:bodyPr/>
                    <a:lstStyle/>
                    <a:p>
                      <a:pPr algn="ctr"/>
                      <a:r>
                        <a:rPr lang="en-US" altLang="zh-CN" sz="2000" dirty="0"/>
                        <a:t>5</a:t>
                      </a:r>
                      <a:endParaRPr lang="zh-CN" altLang="en-US" sz="2000" dirty="0"/>
                    </a:p>
                  </a:txBody>
                  <a:tcPr anchor="ctr">
                    <a:solidFill>
                      <a:schemeClr val="accent1">
                        <a:lumMod val="20000"/>
                        <a:lumOff val="80000"/>
                      </a:schemeClr>
                    </a:solidFill>
                  </a:tcPr>
                </a:tc>
              </a:tr>
              <a:tr h="540000">
                <a:tc>
                  <a:txBody>
                    <a:bodyPr/>
                    <a:lstStyle/>
                    <a:p>
                      <a:pPr algn="ctr"/>
                      <a:endParaRPr lang="zh-CN" altLang="en-US" sz="2000" dirty="0"/>
                    </a:p>
                  </a:txBody>
                  <a:tcPr anchor="ctr"/>
                </a:tc>
                <a:tc>
                  <a:txBody>
                    <a:bodyPr/>
                    <a:lstStyle/>
                    <a:p>
                      <a:pPr algn="ctr"/>
                      <a:endParaRPr lang="zh-CN" altLang="en-US" sz="2000" dirty="0"/>
                    </a:p>
                  </a:txBody>
                  <a:tcPr anchor="ctr"/>
                </a:tc>
              </a:tr>
            </a:tbl>
          </a:graphicData>
        </a:graphic>
      </p:graphicFrame>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卷积运算</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759353" y="1839713"/>
            <a:ext cx="10890151" cy="909416"/>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重复该过程，依次与左下角、右下角的</a:t>
            </a:r>
            <a:r>
              <a:rPr lang="en-US" altLang="zh-CN" sz="2000" dirty="0">
                <a:latin typeface="微软雅黑 Light" panose="020B0502040204020203" pitchFamily="34" charset="-122"/>
                <a:ea typeface="微软雅黑 Light" panose="020B0502040204020203" pitchFamily="34" charset="-122"/>
                <a:cs typeface="Alibaba PuHuiTi" pitchFamily="18" charset="-122"/>
              </a:rPr>
              <a:t>3</a:t>
            </a:r>
            <a:r>
              <a:rPr lang="zh-CN" altLang="en-US" sz="2000" dirty="0">
                <a:latin typeface="微软雅黑 Light" panose="020B0502040204020203" pitchFamily="34" charset="-122"/>
                <a:ea typeface="微软雅黑 Light" panose="020B0502040204020203" pitchFamily="34" charset="-122"/>
                <a:cs typeface="Alibaba PuHuiTi" pitchFamily="18" charset="-122"/>
              </a:rPr>
              <a:t>*</a:t>
            </a:r>
            <a:r>
              <a:rPr lang="en-US" altLang="zh-CN" sz="2000" dirty="0">
                <a:latin typeface="微软雅黑 Light" panose="020B0502040204020203" pitchFamily="34" charset="-122"/>
                <a:ea typeface="微软雅黑 Light" panose="020B0502040204020203" pitchFamily="34" charset="-122"/>
                <a:cs typeface="Alibaba PuHuiTi" pitchFamily="18" charset="-122"/>
              </a:rPr>
              <a:t>3</a:t>
            </a:r>
            <a:r>
              <a:rPr lang="zh-CN" altLang="en-US" sz="2000" dirty="0">
                <a:latin typeface="微软雅黑 Light" panose="020B0502040204020203" pitchFamily="34" charset="-122"/>
                <a:ea typeface="微软雅黑 Light" panose="020B0502040204020203" pitchFamily="34" charset="-122"/>
                <a:cs typeface="Alibaba PuHuiTi" pitchFamily="18" charset="-122"/>
              </a:rPr>
              <a:t>区域执行相同的运算。</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将两次计算的结果分别放到输出结果的对应位置，就完成了整个卷积运算。</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graphicFrame>
        <p:nvGraphicFramePr>
          <p:cNvPr id="30" name="表格 29"/>
          <p:cNvGraphicFramePr>
            <a:graphicFrameLocks noGrp="1"/>
          </p:cNvGraphicFramePr>
          <p:nvPr/>
        </p:nvGraphicFramePr>
        <p:xfrm>
          <a:off x="2282136" y="3558606"/>
          <a:ext cx="2160000" cy="2160000"/>
        </p:xfrm>
        <a:graphic>
          <a:graphicData uri="http://schemas.openxmlformats.org/drawingml/2006/table">
            <a:tbl>
              <a:tblPr>
                <a:tableStyleId>{5C22544A-7EE6-4342-B048-85BDC9FD1C3A}</a:tableStyleId>
              </a:tblPr>
              <a:tblGrid>
                <a:gridCol w="540000"/>
                <a:gridCol w="540000"/>
                <a:gridCol w="540000"/>
                <a:gridCol w="540000"/>
              </a:tblGrid>
              <a:tr h="540000">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0</a:t>
                      </a:r>
                      <a:endParaRPr lang="zh-CN" altLang="en-US" sz="2400" dirty="0"/>
                    </a:p>
                  </a:txBody>
                  <a:tcPr anchor="ctr">
                    <a:solidFill>
                      <a:srgbClr val="E7E8EE"/>
                    </a:solidFill>
                  </a:tcPr>
                </a:tc>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3</a:t>
                      </a:r>
                      <a:endParaRPr lang="zh-CN" altLang="en-US" sz="2400" dirty="0"/>
                    </a:p>
                  </a:txBody>
                  <a:tcPr anchor="ctr">
                    <a:solidFill>
                      <a:srgbClr val="E7E8EE"/>
                    </a:solidFill>
                  </a:tcPr>
                </a:tc>
              </a:tr>
              <a:tr h="540000">
                <a:tc>
                  <a:txBody>
                    <a:bodyPr/>
                    <a:lstStyle/>
                    <a:p>
                      <a:pPr algn="ctr"/>
                      <a:r>
                        <a:rPr lang="en-US" altLang="zh-CN" sz="2400" dirty="0"/>
                        <a:t>4</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0</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rgbClr val="E7E8EE"/>
                    </a:solidFill>
                  </a:tcPr>
                </a:tc>
              </a:tr>
              <a:tr h="540000">
                <a:tc>
                  <a:txBody>
                    <a:bodyPr/>
                    <a:lstStyle/>
                    <a:p>
                      <a:pPr algn="ctr"/>
                      <a:r>
                        <a:rPr lang="en-US" altLang="zh-CN" sz="2400" dirty="0"/>
                        <a:t>3</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4</a:t>
                      </a:r>
                      <a:endParaRPr lang="zh-CN" altLang="en-US" sz="2400" dirty="0"/>
                    </a:p>
                  </a:txBody>
                  <a:tcPr anchor="ctr">
                    <a:solidFill>
                      <a:srgbClr val="E7E8EE"/>
                    </a:solidFill>
                  </a:tcP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3</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r>
            </a:tbl>
          </a:graphicData>
        </a:graphic>
      </p:graphicFrame>
      <p:graphicFrame>
        <p:nvGraphicFramePr>
          <p:cNvPr id="31" name="表格 30"/>
          <p:cNvGraphicFramePr>
            <a:graphicFrameLocks noGrp="1"/>
          </p:cNvGraphicFramePr>
          <p:nvPr/>
        </p:nvGraphicFramePr>
        <p:xfrm>
          <a:off x="5141603" y="3837407"/>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mc:AlternateContent xmlns:mc="http://schemas.openxmlformats.org/markup-compatibility/2006">
        <mc:Choice xmlns:a14="http://schemas.microsoft.com/office/drawing/2010/main" Requires="a14">
          <p:sp>
            <p:nvSpPr>
              <p:cNvPr id="32" name="文本框 31"/>
              <p:cNvSpPr txBox="1"/>
              <p:nvPr/>
            </p:nvSpPr>
            <p:spPr>
              <a:xfrm>
                <a:off x="4536191" y="4401185"/>
                <a:ext cx="530593" cy="49244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kumimoji="1" lang="zh-CN" altLang="en-US" sz="3200" b="0" i="0" smtClean="0">
                          <a:latin typeface="Cambria Math" panose="02040503050406030204" pitchFamily="18" charset="0"/>
                        </a:rPr>
                        <m:t>⊛</m:t>
                      </m:r>
                    </m:oMath>
                  </m:oMathPara>
                </a14:m>
                <a:endParaRPr kumimoji="1" lang="zh-CN" altLang="en-US" sz="3200" dirty="0">
                  <a:latin typeface="微软雅黑 Light" panose="020B0502040204020203" pitchFamily="34" charset="-122"/>
                  <a:ea typeface="微软雅黑 Light" panose="020B0502040204020203" pitchFamily="34" charset="-122"/>
                </a:endParaRPr>
              </a:p>
            </p:txBody>
          </p:sp>
        </mc:Choice>
        <mc:Fallback>
          <p:sp>
            <p:nvSpPr>
              <p:cNvPr id="32" name="文本框 31"/>
              <p:cNvSpPr txBox="1">
                <a:spLocks noRot="1" noChangeAspect="1" noMove="1" noResize="1" noEditPoints="1" noAdjustHandles="1" noChangeArrowheads="1" noChangeShapeType="1" noTextEdit="1"/>
              </p:cNvSpPr>
              <p:nvPr/>
            </p:nvSpPr>
            <p:spPr>
              <a:xfrm>
                <a:off x="4536191" y="4401185"/>
                <a:ext cx="530593" cy="492443"/>
              </a:xfrm>
              <a:prstGeom prst="rect">
                <a:avLst/>
              </a:prstGeom>
              <a:blipFill rotWithShape="1">
                <a:blip r:embed="rId1"/>
                <a:stretch>
                  <a:fillRect l="-73" r="-22836" b="65"/>
                </a:stretch>
              </a:blipFill>
            </p:spPr>
            <p:txBody>
              <a:bodyPr/>
              <a:lstStyle/>
              <a:p>
                <a:r>
                  <a:rPr lang="zh-CN" altLang="en-US">
                    <a:noFill/>
                  </a:rPr>
                  <a:t> </a:t>
                </a:r>
              </a:p>
            </p:txBody>
          </p:sp>
        </mc:Fallback>
      </mc:AlternateContent>
      <p:sp>
        <p:nvSpPr>
          <p:cNvPr id="33" name="右箭头 32"/>
          <p:cNvSpPr/>
          <p:nvPr/>
        </p:nvSpPr>
        <p:spPr>
          <a:xfrm>
            <a:off x="6949713" y="4291807"/>
            <a:ext cx="1219200" cy="711200"/>
          </a:xfrm>
          <a:prstGeom prst="rightArrow">
            <a:avLst/>
          </a:prstGeom>
          <a:solidFill>
            <a:schemeClr val="accent3">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微软雅黑 Light" panose="020B0502040204020203" pitchFamily="34" charset="-122"/>
              <a:ea typeface="微软雅黑 Light" panose="020B0502040204020203" pitchFamily="34" charset="-122"/>
            </a:endParaRPr>
          </a:p>
        </p:txBody>
      </p:sp>
      <p:graphicFrame>
        <p:nvGraphicFramePr>
          <p:cNvPr id="34" name="表格 33"/>
          <p:cNvGraphicFramePr>
            <a:graphicFrameLocks noGrp="1"/>
          </p:cNvGraphicFramePr>
          <p:nvPr/>
        </p:nvGraphicFramePr>
        <p:xfrm>
          <a:off x="8357023" y="4100492"/>
          <a:ext cx="1338122" cy="1080000"/>
        </p:xfrm>
        <a:graphic>
          <a:graphicData uri="http://schemas.openxmlformats.org/drawingml/2006/table">
            <a:tbl>
              <a:tblPr>
                <a:tableStyleId>{5C22544A-7EE6-4342-B048-85BDC9FD1C3A}</a:tableStyleId>
              </a:tblPr>
              <a:tblGrid>
                <a:gridCol w="669061"/>
                <a:gridCol w="669061"/>
              </a:tblGrid>
              <a:tr h="540000">
                <a:tc>
                  <a:txBody>
                    <a:bodyPr/>
                    <a:lstStyle/>
                    <a:p>
                      <a:pPr algn="ctr"/>
                      <a:r>
                        <a:rPr lang="en-US" altLang="zh-CN" sz="2000" dirty="0"/>
                        <a:t>-11</a:t>
                      </a:r>
                      <a:endParaRPr lang="zh-CN" altLang="en-US" sz="2000" dirty="0"/>
                    </a:p>
                  </a:txBody>
                  <a:tcPr anchor="ctr">
                    <a:solidFill>
                      <a:srgbClr val="E7E8EE"/>
                    </a:solidFill>
                  </a:tcPr>
                </a:tc>
                <a:tc>
                  <a:txBody>
                    <a:bodyPr/>
                    <a:lstStyle/>
                    <a:p>
                      <a:pPr algn="ctr"/>
                      <a:r>
                        <a:rPr lang="en-US" altLang="zh-CN" sz="2000" dirty="0"/>
                        <a:t>5</a:t>
                      </a:r>
                      <a:endParaRPr lang="zh-CN" altLang="en-US" sz="2000" dirty="0"/>
                    </a:p>
                  </a:txBody>
                  <a:tcPr anchor="ctr">
                    <a:solidFill>
                      <a:srgbClr val="E7E8EE"/>
                    </a:solidFill>
                  </a:tcPr>
                </a:tc>
              </a:tr>
              <a:tr h="540000">
                <a:tc>
                  <a:txBody>
                    <a:bodyPr/>
                    <a:lstStyle/>
                    <a:p>
                      <a:pPr algn="ctr"/>
                      <a:r>
                        <a:rPr lang="en-US" altLang="zh-CN" sz="2000" dirty="0"/>
                        <a:t>-7</a:t>
                      </a:r>
                      <a:endParaRPr lang="zh-CN" altLang="en-US" sz="2000" dirty="0"/>
                    </a:p>
                  </a:txBody>
                  <a:tcPr anchor="ctr"/>
                </a:tc>
                <a:tc>
                  <a:txBody>
                    <a:bodyPr/>
                    <a:lstStyle/>
                    <a:p>
                      <a:pPr algn="ctr"/>
                      <a:r>
                        <a:rPr lang="en-US" altLang="zh-CN" sz="2000" dirty="0"/>
                        <a:t>1</a:t>
                      </a:r>
                      <a:endParaRPr lang="zh-CN" altLang="en-US" sz="2000" dirty="0"/>
                    </a:p>
                  </a:txBody>
                  <a:tcPr anchor="ctr"/>
                </a:tc>
              </a:tr>
            </a:tbl>
          </a:graphicData>
        </a:graphic>
      </p:graphicFrame>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卷积运算</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759353" y="1651052"/>
            <a:ext cx="10890151" cy="1340303"/>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卷积运算的意义在于，可以使用卷积核在图像中滑动，像放大镜一样观察图像中每个局部区域中的特征，再将它们组合起来。</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不同的卷积核可以有不同的“功能”，能够有效地识别和提取出某些特定的图像特征。</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graphicFrame>
        <p:nvGraphicFramePr>
          <p:cNvPr id="30" name="表格 29"/>
          <p:cNvGraphicFramePr>
            <a:graphicFrameLocks noGrp="1"/>
          </p:cNvGraphicFramePr>
          <p:nvPr/>
        </p:nvGraphicFramePr>
        <p:xfrm>
          <a:off x="2282136" y="3558606"/>
          <a:ext cx="2160000" cy="2160000"/>
        </p:xfrm>
        <a:graphic>
          <a:graphicData uri="http://schemas.openxmlformats.org/drawingml/2006/table">
            <a:tbl>
              <a:tblPr>
                <a:tableStyleId>{5C22544A-7EE6-4342-B048-85BDC9FD1C3A}</a:tableStyleId>
              </a:tblPr>
              <a:tblGrid>
                <a:gridCol w="540000"/>
                <a:gridCol w="540000"/>
                <a:gridCol w="540000"/>
                <a:gridCol w="540000"/>
              </a:tblGrid>
              <a:tr h="540000">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0</a:t>
                      </a:r>
                      <a:endParaRPr lang="zh-CN" altLang="en-US" sz="2400" dirty="0"/>
                    </a:p>
                  </a:txBody>
                  <a:tcPr anchor="ctr">
                    <a:solidFill>
                      <a:srgbClr val="E7E8EE"/>
                    </a:solidFill>
                  </a:tcPr>
                </a:tc>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3</a:t>
                      </a:r>
                      <a:endParaRPr lang="zh-CN" altLang="en-US" sz="2400" dirty="0"/>
                    </a:p>
                  </a:txBody>
                  <a:tcPr anchor="ctr">
                    <a:solidFill>
                      <a:srgbClr val="E7E8EE"/>
                    </a:solidFill>
                  </a:tcPr>
                </a:tc>
              </a:tr>
              <a:tr h="540000">
                <a:tc>
                  <a:txBody>
                    <a:bodyPr/>
                    <a:lstStyle/>
                    <a:p>
                      <a:pPr algn="ctr"/>
                      <a:r>
                        <a:rPr lang="en-US" altLang="zh-CN" sz="2400" dirty="0"/>
                        <a:t>4</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0</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rgbClr val="E7E8EE"/>
                    </a:solidFill>
                  </a:tcPr>
                </a:tc>
              </a:tr>
              <a:tr h="540000">
                <a:tc>
                  <a:txBody>
                    <a:bodyPr/>
                    <a:lstStyle/>
                    <a:p>
                      <a:pPr algn="ctr"/>
                      <a:r>
                        <a:rPr lang="en-US" altLang="zh-CN" sz="2400" dirty="0"/>
                        <a:t>3</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4</a:t>
                      </a:r>
                      <a:endParaRPr lang="zh-CN" altLang="en-US" sz="2400" dirty="0"/>
                    </a:p>
                  </a:txBody>
                  <a:tcPr anchor="ctr">
                    <a:solidFill>
                      <a:srgbClr val="E7E8EE"/>
                    </a:solidFill>
                  </a:tcP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3</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r>
            </a:tbl>
          </a:graphicData>
        </a:graphic>
      </p:graphicFrame>
      <p:graphicFrame>
        <p:nvGraphicFramePr>
          <p:cNvPr id="31" name="表格 30"/>
          <p:cNvGraphicFramePr>
            <a:graphicFrameLocks noGrp="1"/>
          </p:cNvGraphicFramePr>
          <p:nvPr/>
        </p:nvGraphicFramePr>
        <p:xfrm>
          <a:off x="5141603" y="3837407"/>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mc:AlternateContent xmlns:mc="http://schemas.openxmlformats.org/markup-compatibility/2006">
        <mc:Choice xmlns:a14="http://schemas.microsoft.com/office/drawing/2010/main" Requires="a14">
          <p:sp>
            <p:nvSpPr>
              <p:cNvPr id="32" name="文本框 31"/>
              <p:cNvSpPr txBox="1"/>
              <p:nvPr/>
            </p:nvSpPr>
            <p:spPr>
              <a:xfrm>
                <a:off x="4536191" y="4401185"/>
                <a:ext cx="530593" cy="49244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kumimoji="1" lang="zh-CN" altLang="en-US" sz="3200" b="0" i="0" smtClean="0">
                          <a:latin typeface="Cambria Math" panose="02040503050406030204" pitchFamily="18" charset="0"/>
                        </a:rPr>
                        <m:t>⊛</m:t>
                      </m:r>
                    </m:oMath>
                  </m:oMathPara>
                </a14:m>
                <a:endParaRPr kumimoji="1" lang="zh-CN" altLang="en-US" sz="3200" dirty="0">
                  <a:latin typeface="微软雅黑 Light" panose="020B0502040204020203" pitchFamily="34" charset="-122"/>
                  <a:ea typeface="微软雅黑 Light" panose="020B0502040204020203" pitchFamily="34" charset="-122"/>
                </a:endParaRPr>
              </a:p>
            </p:txBody>
          </p:sp>
        </mc:Choice>
        <mc:Fallback>
          <p:sp>
            <p:nvSpPr>
              <p:cNvPr id="32" name="文本框 31"/>
              <p:cNvSpPr txBox="1">
                <a:spLocks noRot="1" noChangeAspect="1" noMove="1" noResize="1" noEditPoints="1" noAdjustHandles="1" noChangeArrowheads="1" noChangeShapeType="1" noTextEdit="1"/>
              </p:cNvSpPr>
              <p:nvPr/>
            </p:nvSpPr>
            <p:spPr>
              <a:xfrm>
                <a:off x="4536191" y="4401185"/>
                <a:ext cx="530593" cy="492443"/>
              </a:xfrm>
              <a:prstGeom prst="rect">
                <a:avLst/>
              </a:prstGeom>
              <a:blipFill rotWithShape="1">
                <a:blip r:embed="rId1"/>
                <a:stretch>
                  <a:fillRect l="-73" r="-22836" b="65"/>
                </a:stretch>
              </a:blipFill>
            </p:spPr>
            <p:txBody>
              <a:bodyPr/>
              <a:lstStyle/>
              <a:p>
                <a:r>
                  <a:rPr lang="zh-CN" altLang="en-US">
                    <a:noFill/>
                  </a:rPr>
                  <a:t> </a:t>
                </a:r>
              </a:p>
            </p:txBody>
          </p:sp>
        </mc:Fallback>
      </mc:AlternateContent>
      <p:sp>
        <p:nvSpPr>
          <p:cNvPr id="33" name="右箭头 32"/>
          <p:cNvSpPr/>
          <p:nvPr/>
        </p:nvSpPr>
        <p:spPr>
          <a:xfrm>
            <a:off x="6949713" y="4291807"/>
            <a:ext cx="1219200" cy="711200"/>
          </a:xfrm>
          <a:prstGeom prst="rightArrow">
            <a:avLst/>
          </a:prstGeom>
          <a:solidFill>
            <a:schemeClr val="accent3">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微软雅黑 Light" panose="020B0502040204020203" pitchFamily="34" charset="-122"/>
              <a:ea typeface="微软雅黑 Light" panose="020B0502040204020203" pitchFamily="34" charset="-122"/>
            </a:endParaRPr>
          </a:p>
        </p:txBody>
      </p:sp>
      <p:graphicFrame>
        <p:nvGraphicFramePr>
          <p:cNvPr id="34" name="表格 33"/>
          <p:cNvGraphicFramePr>
            <a:graphicFrameLocks noGrp="1"/>
          </p:cNvGraphicFramePr>
          <p:nvPr/>
        </p:nvGraphicFramePr>
        <p:xfrm>
          <a:off x="8357023" y="4100492"/>
          <a:ext cx="1338122" cy="1080000"/>
        </p:xfrm>
        <a:graphic>
          <a:graphicData uri="http://schemas.openxmlformats.org/drawingml/2006/table">
            <a:tbl>
              <a:tblPr>
                <a:tableStyleId>{5C22544A-7EE6-4342-B048-85BDC9FD1C3A}</a:tableStyleId>
              </a:tblPr>
              <a:tblGrid>
                <a:gridCol w="669061"/>
                <a:gridCol w="669061"/>
              </a:tblGrid>
              <a:tr h="540000">
                <a:tc>
                  <a:txBody>
                    <a:bodyPr/>
                    <a:lstStyle/>
                    <a:p>
                      <a:pPr algn="ctr"/>
                      <a:r>
                        <a:rPr lang="en-US" altLang="zh-CN" sz="2000" dirty="0"/>
                        <a:t>-11</a:t>
                      </a:r>
                      <a:endParaRPr lang="zh-CN" altLang="en-US" sz="2000" dirty="0"/>
                    </a:p>
                  </a:txBody>
                  <a:tcPr anchor="ctr">
                    <a:solidFill>
                      <a:srgbClr val="E7E8EE"/>
                    </a:solidFill>
                  </a:tcPr>
                </a:tc>
                <a:tc>
                  <a:txBody>
                    <a:bodyPr/>
                    <a:lstStyle/>
                    <a:p>
                      <a:pPr algn="ctr"/>
                      <a:r>
                        <a:rPr lang="en-US" altLang="zh-CN" sz="2000" dirty="0"/>
                        <a:t>5</a:t>
                      </a:r>
                      <a:endParaRPr lang="zh-CN" altLang="en-US" sz="2000" dirty="0"/>
                    </a:p>
                  </a:txBody>
                  <a:tcPr anchor="ctr">
                    <a:solidFill>
                      <a:srgbClr val="E7E8EE"/>
                    </a:solidFill>
                  </a:tcPr>
                </a:tc>
              </a:tr>
              <a:tr h="540000">
                <a:tc>
                  <a:txBody>
                    <a:bodyPr/>
                    <a:lstStyle/>
                    <a:p>
                      <a:pPr algn="ctr"/>
                      <a:r>
                        <a:rPr lang="en-US" altLang="zh-CN" sz="2000" dirty="0"/>
                        <a:t>-7</a:t>
                      </a:r>
                      <a:endParaRPr lang="zh-CN" altLang="en-US" sz="2000" dirty="0"/>
                    </a:p>
                  </a:txBody>
                  <a:tcPr anchor="ctr"/>
                </a:tc>
                <a:tc>
                  <a:txBody>
                    <a:bodyPr/>
                    <a:lstStyle/>
                    <a:p>
                      <a:pPr algn="ctr"/>
                      <a:r>
                        <a:rPr lang="en-US" altLang="zh-CN" sz="2000" dirty="0"/>
                        <a:t>1</a:t>
                      </a:r>
                      <a:endParaRPr lang="zh-CN" altLang="en-US" sz="2000" dirty="0"/>
                    </a:p>
                  </a:txBody>
                  <a:tcPr anchor="ctr"/>
                </a:tc>
              </a:tr>
            </a:tbl>
          </a:graphicData>
        </a:graphic>
      </p:graphicFrame>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759353" y="1599493"/>
            <a:ext cx="10890151" cy="478529"/>
          </a:xfrm>
          <a:prstGeom prst="rect">
            <a:avLst/>
          </a:prstGeom>
          <a:noFill/>
        </p:spPr>
        <p:txBody>
          <a:bodyPr wrap="square" rtlCol="0">
            <a:spAutoFit/>
          </a:bodyPr>
          <a:lstStyle/>
          <a:p>
            <a:pP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使用纸笔，用右侧的</a:t>
            </a:r>
            <a:r>
              <a:rPr lang="en-US" altLang="zh-CN" sz="2000" dirty="0">
                <a:latin typeface="微软雅黑 Light" panose="020B0502040204020203" pitchFamily="34" charset="-122"/>
                <a:ea typeface="微软雅黑 Light" panose="020B0502040204020203" pitchFamily="34" charset="-122"/>
                <a:cs typeface="Alibaba PuHuiTi" pitchFamily="18" charset="-122"/>
              </a:rPr>
              <a:t>3</a:t>
            </a:r>
            <a:r>
              <a:rPr lang="zh-CN" altLang="en-US" sz="2000" dirty="0">
                <a:latin typeface="微软雅黑 Light" panose="020B0502040204020203" pitchFamily="34" charset="-122"/>
                <a:ea typeface="微软雅黑 Light" panose="020B0502040204020203" pitchFamily="34" charset="-122"/>
                <a:cs typeface="Alibaba PuHuiTi" pitchFamily="18" charset="-122"/>
              </a:rPr>
              <a:t>*</a:t>
            </a:r>
            <a:r>
              <a:rPr lang="en-US" altLang="zh-CN" sz="2000" dirty="0">
                <a:latin typeface="微软雅黑 Light" panose="020B0502040204020203" pitchFamily="34" charset="-122"/>
                <a:ea typeface="微软雅黑 Light" panose="020B0502040204020203" pitchFamily="34" charset="-122"/>
                <a:cs typeface="Alibaba PuHuiTi" pitchFamily="18" charset="-122"/>
              </a:rPr>
              <a:t>3</a:t>
            </a:r>
            <a:r>
              <a:rPr lang="zh-CN" altLang="en-US" sz="2000" dirty="0">
                <a:latin typeface="微软雅黑 Light" panose="020B0502040204020203" pitchFamily="34" charset="-122"/>
                <a:ea typeface="微软雅黑 Light" panose="020B0502040204020203" pitchFamily="34" charset="-122"/>
                <a:cs typeface="Alibaba PuHuiTi" pitchFamily="18" charset="-122"/>
              </a:rPr>
              <a:t>卷积核对左边的黑白图像数据进行卷积运算，将计算结果记录下来。</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graphicFrame>
        <p:nvGraphicFramePr>
          <p:cNvPr id="30" name="表格 29"/>
          <p:cNvGraphicFramePr>
            <a:graphicFrameLocks noGrp="1"/>
          </p:cNvGraphicFramePr>
          <p:nvPr/>
        </p:nvGraphicFramePr>
        <p:xfrm>
          <a:off x="467825" y="2464868"/>
          <a:ext cx="3591028" cy="3610005"/>
        </p:xfrm>
        <a:graphic>
          <a:graphicData uri="http://schemas.openxmlformats.org/drawingml/2006/table">
            <a:tbl>
              <a:tblPr>
                <a:tableStyleId>{5C22544A-7EE6-4342-B048-85BDC9FD1C3A}</a:tableStyleId>
              </a:tblPr>
              <a:tblGrid>
                <a:gridCol w="513004"/>
                <a:gridCol w="513004"/>
                <a:gridCol w="513004"/>
                <a:gridCol w="513004"/>
                <a:gridCol w="513004"/>
                <a:gridCol w="513004"/>
                <a:gridCol w="513004"/>
              </a:tblGrid>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bl>
          </a:graphicData>
        </a:graphic>
      </p:graphicFrame>
      <p:graphicFrame>
        <p:nvGraphicFramePr>
          <p:cNvPr id="31" name="表格 30"/>
          <p:cNvGraphicFramePr>
            <a:graphicFrameLocks noGrp="1"/>
          </p:cNvGraphicFramePr>
          <p:nvPr/>
        </p:nvGraphicFramePr>
        <p:xfrm>
          <a:off x="5082958" y="3456316"/>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mc:AlternateContent xmlns:mc="http://schemas.openxmlformats.org/markup-compatibility/2006">
        <mc:Choice xmlns:a14="http://schemas.microsoft.com/office/drawing/2010/main" Requires="a14">
          <p:sp>
            <p:nvSpPr>
              <p:cNvPr id="32" name="文本框 31"/>
              <p:cNvSpPr txBox="1"/>
              <p:nvPr/>
            </p:nvSpPr>
            <p:spPr>
              <a:xfrm>
                <a:off x="4305610" y="4020095"/>
                <a:ext cx="530593" cy="49244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kumimoji="1" lang="zh-CN" altLang="en-US" sz="3200" b="0" i="0" smtClean="0">
                          <a:latin typeface="Cambria Math" panose="02040503050406030204" pitchFamily="18" charset="0"/>
                        </a:rPr>
                        <m:t>⊛</m:t>
                      </m:r>
                    </m:oMath>
                  </m:oMathPara>
                </a14:m>
                <a:endParaRPr kumimoji="1" lang="zh-CN" altLang="en-US" sz="3200" dirty="0">
                  <a:latin typeface="微软雅黑 Light" panose="020B0502040204020203" pitchFamily="34" charset="-122"/>
                  <a:ea typeface="微软雅黑 Light" panose="020B0502040204020203" pitchFamily="34" charset="-122"/>
                </a:endParaRPr>
              </a:p>
            </p:txBody>
          </p:sp>
        </mc:Choice>
        <mc:Fallback>
          <p:sp>
            <p:nvSpPr>
              <p:cNvPr id="32" name="文本框 31"/>
              <p:cNvSpPr txBox="1">
                <a:spLocks noRot="1" noChangeAspect="1" noMove="1" noResize="1" noEditPoints="1" noAdjustHandles="1" noChangeArrowheads="1" noChangeShapeType="1" noTextEdit="1"/>
              </p:cNvSpPr>
              <p:nvPr/>
            </p:nvSpPr>
            <p:spPr>
              <a:xfrm>
                <a:off x="4305610" y="4020095"/>
                <a:ext cx="530593" cy="492443"/>
              </a:xfrm>
              <a:prstGeom prst="rect">
                <a:avLst/>
              </a:prstGeom>
              <a:blipFill rotWithShape="1">
                <a:blip r:embed="rId1"/>
                <a:stretch>
                  <a:fillRect l="-58" t="-111" r="-22850" b="46"/>
                </a:stretch>
              </a:blipFill>
            </p:spPr>
            <p:txBody>
              <a:bodyPr/>
              <a:lstStyle/>
              <a:p>
                <a:r>
                  <a:rPr lang="zh-CN" altLang="en-US">
                    <a:noFill/>
                  </a:rPr>
                  <a:t> </a:t>
                </a:r>
              </a:p>
            </p:txBody>
          </p:sp>
        </mc:Fallback>
      </mc:AlternateContent>
      <p:sp>
        <p:nvSpPr>
          <p:cNvPr id="33" name="右箭头 32"/>
          <p:cNvSpPr/>
          <p:nvPr/>
        </p:nvSpPr>
        <p:spPr>
          <a:xfrm>
            <a:off x="7127264" y="3910716"/>
            <a:ext cx="1219200" cy="711200"/>
          </a:xfrm>
          <a:prstGeom prst="rightArrow">
            <a:avLst/>
          </a:prstGeom>
          <a:solidFill>
            <a:schemeClr val="accent3">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微软雅黑 Light" panose="020B0502040204020203" pitchFamily="34" charset="-122"/>
              <a:ea typeface="微软雅黑 Light" panose="020B0502040204020203" pitchFamily="34" charset="-122"/>
            </a:endParaRPr>
          </a:p>
        </p:txBody>
      </p:sp>
      <p:graphicFrame>
        <p:nvGraphicFramePr>
          <p:cNvPr id="34" name="表格 33"/>
          <p:cNvGraphicFramePr>
            <a:graphicFrameLocks noGrp="1"/>
          </p:cNvGraphicFramePr>
          <p:nvPr/>
        </p:nvGraphicFramePr>
        <p:xfrm>
          <a:off x="8607928" y="2916316"/>
          <a:ext cx="2778230" cy="2700000"/>
        </p:xfrm>
        <a:graphic>
          <a:graphicData uri="http://schemas.openxmlformats.org/drawingml/2006/table">
            <a:tbl>
              <a:tblPr>
                <a:tableStyleId>{5C22544A-7EE6-4342-B048-85BDC9FD1C3A}</a:tableStyleId>
              </a:tblPr>
              <a:tblGrid>
                <a:gridCol w="555646"/>
                <a:gridCol w="555646"/>
                <a:gridCol w="555646"/>
                <a:gridCol w="555646"/>
                <a:gridCol w="555646"/>
              </a:tblGrid>
              <a:tr h="540000">
                <a:tc>
                  <a:txBody>
                    <a:bodyPr/>
                    <a:lstStyle/>
                    <a:p>
                      <a:pPr algn="ctr"/>
                      <a:endParaRPr lang="zh-CN" altLang="en-US" sz="2000" dirty="0"/>
                    </a:p>
                  </a:txBody>
                  <a:tcPr anchor="ctr">
                    <a:solidFill>
                      <a:srgbClr val="E7E8EE"/>
                    </a:solidFill>
                  </a:tcPr>
                </a:tc>
                <a:tc>
                  <a:txBody>
                    <a:bodyPr/>
                    <a:lstStyle/>
                    <a:p>
                      <a:pPr algn="ctr"/>
                      <a:endParaRPr lang="zh-CN" altLang="en-US" sz="2000" dirty="0"/>
                    </a:p>
                  </a:txBody>
                  <a:tcPr anchor="ctr">
                    <a:solidFill>
                      <a:srgbClr val="E7E8EE"/>
                    </a:solidFill>
                  </a:tcPr>
                </a:tc>
                <a:tc>
                  <a:txBody>
                    <a:bodyPr/>
                    <a:lstStyle/>
                    <a:p>
                      <a:pPr algn="ctr"/>
                      <a:endParaRPr lang="zh-CN" altLang="en-US" sz="2000" dirty="0"/>
                    </a:p>
                  </a:txBody>
                  <a:tcPr anchor="ctr">
                    <a:solidFill>
                      <a:srgbClr val="E7E8EE"/>
                    </a:solidFill>
                  </a:tcPr>
                </a:tc>
                <a:tc>
                  <a:txBody>
                    <a:bodyPr/>
                    <a:lstStyle/>
                    <a:p>
                      <a:pPr algn="ctr"/>
                      <a:endParaRPr lang="zh-CN" altLang="en-US" sz="2000" dirty="0"/>
                    </a:p>
                  </a:txBody>
                  <a:tcPr anchor="ctr">
                    <a:solidFill>
                      <a:srgbClr val="E7E8EE"/>
                    </a:solidFill>
                  </a:tcPr>
                </a:tc>
                <a:tc>
                  <a:txBody>
                    <a:bodyPr/>
                    <a:lstStyle/>
                    <a:p>
                      <a:pPr algn="ctr"/>
                      <a:endParaRPr lang="zh-CN" altLang="en-US" sz="2000" dirty="0"/>
                    </a:p>
                  </a:txBody>
                  <a:tcPr anchor="ctr">
                    <a:solidFill>
                      <a:srgbClr val="E7E8EE"/>
                    </a:solidFill>
                  </a:tcPr>
                </a:tc>
              </a:tr>
              <a:tr h="540000">
                <a:tc>
                  <a:txBody>
                    <a:bodyPr/>
                    <a:lstStyle/>
                    <a:p>
                      <a:pPr algn="ctr"/>
                      <a:endParaRPr lang="zh-CN" altLang="en-US" sz="2000" dirty="0"/>
                    </a:p>
                  </a:txBody>
                  <a:tcPr anchor="ctr">
                    <a:solidFill>
                      <a:srgbClr val="E7E8EE"/>
                    </a:solidFill>
                  </a:tcPr>
                </a:tc>
                <a:tc>
                  <a:txBody>
                    <a:bodyPr/>
                    <a:lstStyle/>
                    <a:p>
                      <a:pPr algn="ctr"/>
                      <a:endParaRPr lang="zh-CN" altLang="en-US" sz="2000" dirty="0"/>
                    </a:p>
                  </a:txBody>
                  <a:tcPr anchor="ctr">
                    <a:solidFill>
                      <a:srgbClr val="E7E8EE"/>
                    </a:solidFill>
                  </a:tcPr>
                </a:tc>
                <a:tc>
                  <a:txBody>
                    <a:bodyPr/>
                    <a:lstStyle/>
                    <a:p>
                      <a:pPr algn="ctr"/>
                      <a:endParaRPr lang="zh-CN" altLang="en-US" sz="2000" dirty="0"/>
                    </a:p>
                  </a:txBody>
                  <a:tcPr anchor="ctr">
                    <a:solidFill>
                      <a:srgbClr val="E7E8EE"/>
                    </a:solidFill>
                  </a:tcPr>
                </a:tc>
                <a:tc>
                  <a:txBody>
                    <a:bodyPr/>
                    <a:lstStyle/>
                    <a:p>
                      <a:pPr algn="ctr"/>
                      <a:endParaRPr lang="zh-CN" altLang="en-US" sz="2000" dirty="0"/>
                    </a:p>
                  </a:txBody>
                  <a:tcPr anchor="ctr">
                    <a:solidFill>
                      <a:srgbClr val="E7E8EE"/>
                    </a:solidFill>
                  </a:tcPr>
                </a:tc>
                <a:tc>
                  <a:txBody>
                    <a:bodyPr/>
                    <a:lstStyle/>
                    <a:p>
                      <a:pPr algn="ctr"/>
                      <a:endParaRPr lang="zh-CN" altLang="en-US" sz="2000" dirty="0"/>
                    </a:p>
                  </a:txBody>
                  <a:tcPr anchor="ctr">
                    <a:solidFill>
                      <a:srgbClr val="E7E8EE"/>
                    </a:solidFill>
                  </a:tcPr>
                </a:tc>
              </a:tr>
              <a:tr h="540000">
                <a:tc>
                  <a:txBody>
                    <a:bodyPr/>
                    <a:lstStyle/>
                    <a:p>
                      <a:pPr algn="ctr"/>
                      <a:endParaRPr lang="zh-CN" altLang="en-US" sz="2000" dirty="0"/>
                    </a:p>
                  </a:txBody>
                  <a:tcPr anchor="ctr"/>
                </a:tc>
                <a:tc>
                  <a:txBody>
                    <a:bodyPr/>
                    <a:lstStyle/>
                    <a:p>
                      <a:pPr algn="ctr"/>
                      <a:endParaRPr lang="zh-CN" altLang="en-US" sz="2000" dirty="0"/>
                    </a:p>
                  </a:txBody>
                  <a:tcPr anchor="ctr"/>
                </a:tc>
                <a:tc>
                  <a:txBody>
                    <a:bodyPr/>
                    <a:lstStyle/>
                    <a:p>
                      <a:pPr algn="ctr"/>
                      <a:endParaRPr lang="zh-CN" altLang="en-US" sz="2000" dirty="0"/>
                    </a:p>
                  </a:txBody>
                  <a:tcPr anchor="ctr"/>
                </a:tc>
                <a:tc>
                  <a:txBody>
                    <a:bodyPr/>
                    <a:lstStyle/>
                    <a:p>
                      <a:pPr algn="ctr"/>
                      <a:endParaRPr lang="zh-CN" altLang="en-US" sz="2000" dirty="0"/>
                    </a:p>
                  </a:txBody>
                  <a:tcPr anchor="ctr"/>
                </a:tc>
                <a:tc>
                  <a:txBody>
                    <a:bodyPr/>
                    <a:lstStyle/>
                    <a:p>
                      <a:pPr algn="ctr"/>
                      <a:endParaRPr lang="zh-CN" altLang="en-US" sz="2000" dirty="0"/>
                    </a:p>
                  </a:txBody>
                  <a:tcPr anchor="ctr"/>
                </a:tc>
              </a:tr>
              <a:tr h="540000">
                <a:tc>
                  <a:txBody>
                    <a:bodyPr/>
                    <a:lstStyle/>
                    <a:p>
                      <a:pPr algn="ctr"/>
                      <a:endParaRPr lang="zh-CN" altLang="en-US" sz="2000" dirty="0"/>
                    </a:p>
                  </a:txBody>
                  <a:tcPr anchor="ctr"/>
                </a:tc>
                <a:tc>
                  <a:txBody>
                    <a:bodyPr/>
                    <a:lstStyle/>
                    <a:p>
                      <a:pPr algn="ctr"/>
                      <a:endParaRPr lang="zh-CN" altLang="en-US" sz="2000" dirty="0"/>
                    </a:p>
                  </a:txBody>
                  <a:tcPr anchor="ctr"/>
                </a:tc>
                <a:tc>
                  <a:txBody>
                    <a:bodyPr/>
                    <a:lstStyle/>
                    <a:p>
                      <a:pPr algn="ctr"/>
                      <a:endParaRPr lang="zh-CN" altLang="en-US" sz="2000" dirty="0"/>
                    </a:p>
                  </a:txBody>
                  <a:tcPr anchor="ctr"/>
                </a:tc>
                <a:tc>
                  <a:txBody>
                    <a:bodyPr/>
                    <a:lstStyle/>
                    <a:p>
                      <a:pPr algn="ctr"/>
                      <a:endParaRPr lang="zh-CN" altLang="en-US" sz="2000" dirty="0"/>
                    </a:p>
                  </a:txBody>
                  <a:tcPr anchor="ctr"/>
                </a:tc>
                <a:tc>
                  <a:txBody>
                    <a:bodyPr/>
                    <a:lstStyle/>
                    <a:p>
                      <a:pPr algn="ctr"/>
                      <a:endParaRPr lang="zh-CN" altLang="en-US" sz="2000" dirty="0"/>
                    </a:p>
                  </a:txBody>
                  <a:tcPr anchor="ctr"/>
                </a:tc>
              </a:tr>
              <a:tr h="540000">
                <a:tc>
                  <a:txBody>
                    <a:bodyPr/>
                    <a:lstStyle/>
                    <a:p>
                      <a:pPr algn="ctr"/>
                      <a:endParaRPr lang="zh-CN" altLang="en-US" sz="2000" dirty="0"/>
                    </a:p>
                  </a:txBody>
                  <a:tcPr anchor="ctr"/>
                </a:tc>
                <a:tc>
                  <a:txBody>
                    <a:bodyPr/>
                    <a:lstStyle/>
                    <a:p>
                      <a:pPr algn="ctr"/>
                      <a:endParaRPr lang="zh-CN" altLang="en-US" sz="2000" dirty="0"/>
                    </a:p>
                  </a:txBody>
                  <a:tcPr anchor="ctr"/>
                </a:tc>
                <a:tc>
                  <a:txBody>
                    <a:bodyPr/>
                    <a:lstStyle/>
                    <a:p>
                      <a:pPr algn="ctr"/>
                      <a:endParaRPr lang="zh-CN" altLang="en-US" sz="2000" dirty="0"/>
                    </a:p>
                  </a:txBody>
                  <a:tcPr anchor="ctr"/>
                </a:tc>
                <a:tc>
                  <a:txBody>
                    <a:bodyPr/>
                    <a:lstStyle/>
                    <a:p>
                      <a:pPr algn="ctr"/>
                      <a:endParaRPr lang="zh-CN" altLang="en-US" sz="2000" dirty="0"/>
                    </a:p>
                  </a:txBody>
                  <a:tcPr anchor="ctr"/>
                </a:tc>
                <a:tc>
                  <a:txBody>
                    <a:bodyPr/>
                    <a:lstStyle/>
                    <a:p>
                      <a:pPr algn="ctr"/>
                      <a:endParaRPr lang="zh-CN" altLang="en-US" sz="2000" dirty="0"/>
                    </a:p>
                  </a:txBody>
                  <a:tcPr anchor="ctr"/>
                </a:tc>
              </a:tr>
            </a:tbl>
          </a:graphicData>
        </a:graphic>
      </p:graphicFrame>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graphicFrame>
        <p:nvGraphicFramePr>
          <p:cNvPr id="16" name="表格 15"/>
          <p:cNvGraphicFramePr>
            <a:graphicFrameLocks noGrp="1"/>
          </p:cNvGraphicFramePr>
          <p:nvPr/>
        </p:nvGraphicFramePr>
        <p:xfrm>
          <a:off x="467825" y="2056056"/>
          <a:ext cx="3591028" cy="3610005"/>
        </p:xfrm>
        <a:graphic>
          <a:graphicData uri="http://schemas.openxmlformats.org/drawingml/2006/table">
            <a:tbl>
              <a:tblPr>
                <a:tableStyleId>{5C22544A-7EE6-4342-B048-85BDC9FD1C3A}</a:tableStyleId>
              </a:tblPr>
              <a:tblGrid>
                <a:gridCol w="513004"/>
                <a:gridCol w="513004"/>
                <a:gridCol w="513004"/>
                <a:gridCol w="513004"/>
                <a:gridCol w="513004"/>
                <a:gridCol w="513004"/>
                <a:gridCol w="513004"/>
              </a:tblGrid>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bl>
          </a:graphicData>
        </a:graphic>
      </p:graphicFrame>
      <p:graphicFrame>
        <p:nvGraphicFramePr>
          <p:cNvPr id="17" name="表格 16"/>
          <p:cNvGraphicFramePr>
            <a:graphicFrameLocks noGrp="1"/>
          </p:cNvGraphicFramePr>
          <p:nvPr/>
        </p:nvGraphicFramePr>
        <p:xfrm>
          <a:off x="5082958" y="3047504"/>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mc:AlternateContent xmlns:mc="http://schemas.openxmlformats.org/markup-compatibility/2006">
        <mc:Choice xmlns:a14="http://schemas.microsoft.com/office/drawing/2010/main" Requires="a14">
          <p:sp>
            <p:nvSpPr>
              <p:cNvPr id="18" name="文本框 17"/>
              <p:cNvSpPr txBox="1"/>
              <p:nvPr/>
            </p:nvSpPr>
            <p:spPr>
              <a:xfrm>
                <a:off x="4305610" y="3611283"/>
                <a:ext cx="530593" cy="49244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kumimoji="1" lang="zh-CN" altLang="en-US" sz="3200" b="0" i="0" smtClean="0">
                          <a:latin typeface="Cambria Math" panose="02040503050406030204" pitchFamily="18" charset="0"/>
                        </a:rPr>
                        <m:t>⊛</m:t>
                      </m:r>
                    </m:oMath>
                  </m:oMathPara>
                </a14:m>
                <a:endParaRPr kumimoji="1" lang="zh-CN" altLang="en-US" sz="3200" dirty="0">
                  <a:latin typeface="微软雅黑 Light" panose="020B0502040204020203" pitchFamily="34" charset="-122"/>
                  <a:ea typeface="微软雅黑 Light" panose="020B0502040204020203" pitchFamily="34" charset="-122"/>
                </a:endParaRPr>
              </a:p>
            </p:txBody>
          </p:sp>
        </mc:Choice>
        <mc:Fallback>
          <p:sp>
            <p:nvSpPr>
              <p:cNvPr id="18" name="文本框 17"/>
              <p:cNvSpPr txBox="1">
                <a:spLocks noRot="1" noChangeAspect="1" noMove="1" noResize="1" noEditPoints="1" noAdjustHandles="1" noChangeArrowheads="1" noChangeShapeType="1" noTextEdit="1"/>
              </p:cNvSpPr>
              <p:nvPr/>
            </p:nvSpPr>
            <p:spPr>
              <a:xfrm>
                <a:off x="4305610" y="3611283"/>
                <a:ext cx="530593" cy="492443"/>
              </a:xfrm>
              <a:prstGeom prst="rect">
                <a:avLst/>
              </a:prstGeom>
              <a:blipFill rotWithShape="1">
                <a:blip r:embed="rId1"/>
                <a:stretch>
                  <a:fillRect l="-58" t="-8" r="-22850" b="72"/>
                </a:stretch>
              </a:blipFill>
            </p:spPr>
            <p:txBody>
              <a:bodyPr/>
              <a:lstStyle/>
              <a:p>
                <a:r>
                  <a:rPr lang="zh-CN" altLang="en-US">
                    <a:noFill/>
                  </a:rPr>
                  <a:t> </a:t>
                </a:r>
              </a:p>
            </p:txBody>
          </p:sp>
        </mc:Fallback>
      </mc:AlternateContent>
      <p:sp>
        <p:nvSpPr>
          <p:cNvPr id="19" name="右箭头 18"/>
          <p:cNvSpPr/>
          <p:nvPr/>
        </p:nvSpPr>
        <p:spPr>
          <a:xfrm>
            <a:off x="7127264" y="3501904"/>
            <a:ext cx="1219200" cy="711200"/>
          </a:xfrm>
          <a:prstGeom prst="rightArrow">
            <a:avLst/>
          </a:prstGeom>
          <a:solidFill>
            <a:schemeClr val="accent3">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微软雅黑 Light" panose="020B0502040204020203" pitchFamily="34" charset="-122"/>
              <a:ea typeface="微软雅黑 Light" panose="020B0502040204020203" pitchFamily="34" charset="-122"/>
            </a:endParaRPr>
          </a:p>
        </p:txBody>
      </p:sp>
      <p:graphicFrame>
        <p:nvGraphicFramePr>
          <p:cNvPr id="20" name="表格 19"/>
          <p:cNvGraphicFramePr>
            <a:graphicFrameLocks noGrp="1"/>
          </p:cNvGraphicFramePr>
          <p:nvPr/>
        </p:nvGraphicFramePr>
        <p:xfrm>
          <a:off x="8607928" y="2507504"/>
          <a:ext cx="2778230" cy="2700000"/>
        </p:xfrm>
        <a:graphic>
          <a:graphicData uri="http://schemas.openxmlformats.org/drawingml/2006/table">
            <a:tbl>
              <a:tblPr>
                <a:tableStyleId>{5C22544A-7EE6-4342-B048-85BDC9FD1C3A}</a:tableStyleId>
              </a:tblPr>
              <a:tblGrid>
                <a:gridCol w="555646"/>
                <a:gridCol w="555646"/>
                <a:gridCol w="555646"/>
                <a:gridCol w="555646"/>
                <a:gridCol w="555646"/>
              </a:tblGrid>
              <a:tr h="540000">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-3</a:t>
                      </a:r>
                      <a:endParaRPr lang="zh-CN" altLang="en-US" sz="2400" dirty="0"/>
                    </a:p>
                  </a:txBody>
                  <a:tcPr anchor="ctr">
                    <a:solidFill>
                      <a:srgbClr val="E7E8EE"/>
                    </a:solidFill>
                  </a:tcPr>
                </a:tc>
              </a:tr>
              <a:tr h="540000">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3</a:t>
                      </a:r>
                      <a:endParaRPr lang="zh-CN" altLang="en-US" sz="2400" dirty="0"/>
                    </a:p>
                  </a:txBody>
                  <a:tcPr anchor="ctr">
                    <a:solidFill>
                      <a:srgbClr val="E7E8EE"/>
                    </a:solidFill>
                  </a:tcPr>
                </a:tc>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-4</a:t>
                      </a:r>
                      <a:endParaRPr lang="zh-CN" altLang="en-US" sz="2400" dirty="0"/>
                    </a:p>
                  </a:txBody>
                  <a:tcPr anchor="ctr">
                    <a:solidFill>
                      <a:srgbClr val="E7E8EE"/>
                    </a:solidFill>
                  </a:tcPr>
                </a:tc>
              </a:tr>
              <a:tr h="540000">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4</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-4</a:t>
                      </a:r>
                      <a:endParaRPr lang="zh-CN" altLang="en-US" sz="2400" dirty="0"/>
                    </a:p>
                  </a:txBody>
                  <a:tcPr anchor="ctr"/>
                </a:tc>
              </a:tr>
              <a:tr h="540000">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4</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-4</a:t>
                      </a:r>
                      <a:endParaRPr lang="zh-CN" altLang="en-US" sz="2400" dirty="0"/>
                    </a:p>
                  </a:txBody>
                  <a:tcPr anchor="ctr"/>
                </a:tc>
              </a:tr>
              <a:tr h="540000">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3</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-3</a:t>
                      </a:r>
                      <a:endParaRPr lang="zh-CN" altLang="en-US" sz="2400" dirty="0"/>
                    </a:p>
                  </a:txBody>
                  <a:tcPr anchor="ctr"/>
                </a:tc>
              </a:tr>
            </a:tbl>
          </a:graphicData>
        </a:graphic>
      </p:graphicFrame>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卷积核的功能</a:t>
            </a:r>
            <a:endParaRPr lang="zh-CN" altLang="en-US" sz="3600" b="1" dirty="0">
              <a:latin typeface="微软雅黑 Light" panose="020B0502040204020203" pitchFamily="34" charset="-122"/>
              <a:ea typeface="微软雅黑 Light" panose="020B0502040204020203" pitchFamily="34" charset="-122"/>
            </a:endParaRPr>
          </a:p>
        </p:txBody>
      </p:sp>
      <p:graphicFrame>
        <p:nvGraphicFramePr>
          <p:cNvPr id="20" name="表格 19"/>
          <p:cNvGraphicFramePr>
            <a:graphicFrameLocks noGrp="1"/>
          </p:cNvGraphicFramePr>
          <p:nvPr/>
        </p:nvGraphicFramePr>
        <p:xfrm>
          <a:off x="1532932" y="2808129"/>
          <a:ext cx="2778230" cy="2700000"/>
        </p:xfrm>
        <a:graphic>
          <a:graphicData uri="http://schemas.openxmlformats.org/drawingml/2006/table">
            <a:tbl>
              <a:tblPr>
                <a:tableStyleId>{5C22544A-7EE6-4342-B048-85BDC9FD1C3A}</a:tableStyleId>
              </a:tblPr>
              <a:tblGrid>
                <a:gridCol w="555646"/>
                <a:gridCol w="555646"/>
                <a:gridCol w="555646"/>
                <a:gridCol w="555646"/>
                <a:gridCol w="555646"/>
              </a:tblGrid>
              <a:tr h="540000">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-2</a:t>
                      </a:r>
                      <a:endParaRPr lang="zh-CN" altLang="en-US" sz="2400" dirty="0"/>
                    </a:p>
                  </a:txBody>
                  <a:tcPr anchor="ctr">
                    <a:solidFill>
                      <a:srgbClr val="E7E8EE"/>
                    </a:solidFill>
                  </a:tcPr>
                </a:tc>
                <a:tc>
                  <a:txBody>
                    <a:bodyPr/>
                    <a:lstStyle/>
                    <a:p>
                      <a:pPr algn="ctr"/>
                      <a:r>
                        <a:rPr lang="en-US" altLang="zh-CN" sz="2400" dirty="0"/>
                        <a:t>-3</a:t>
                      </a:r>
                      <a:endParaRPr lang="zh-CN" altLang="en-US" sz="2400" dirty="0"/>
                    </a:p>
                  </a:txBody>
                  <a:tcPr anchor="ctr">
                    <a:solidFill>
                      <a:srgbClr val="E7E8EE"/>
                    </a:solidFill>
                  </a:tcPr>
                </a:tc>
              </a:tr>
              <a:tr h="540000">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3</a:t>
                      </a:r>
                      <a:endParaRPr lang="zh-CN" altLang="en-US" sz="2400" dirty="0"/>
                    </a:p>
                  </a:txBody>
                  <a:tcPr anchor="ctr">
                    <a:solidFill>
                      <a:srgbClr val="E7E8EE"/>
                    </a:solidFill>
                  </a:tcPr>
                </a:tc>
                <a:tc>
                  <a:txBody>
                    <a:bodyPr/>
                    <a:lstStyle/>
                    <a:p>
                      <a:pPr algn="ctr"/>
                      <a:r>
                        <a:rPr lang="en-US" altLang="zh-CN" sz="2400" dirty="0"/>
                        <a:t>-1</a:t>
                      </a:r>
                      <a:endParaRPr lang="zh-CN" altLang="en-US" sz="2400" dirty="0"/>
                    </a:p>
                  </a:txBody>
                  <a:tcPr anchor="ctr">
                    <a:solidFill>
                      <a:srgbClr val="E7E8EE"/>
                    </a:solidFill>
                  </a:tcPr>
                </a:tc>
                <a:tc>
                  <a:txBody>
                    <a:bodyPr/>
                    <a:lstStyle/>
                    <a:p>
                      <a:pPr algn="ctr"/>
                      <a:r>
                        <a:rPr lang="en-US" altLang="zh-CN" sz="2400" dirty="0"/>
                        <a:t>-4</a:t>
                      </a:r>
                      <a:endParaRPr lang="zh-CN" altLang="en-US" sz="2400" dirty="0"/>
                    </a:p>
                  </a:txBody>
                  <a:tcPr anchor="ctr">
                    <a:solidFill>
                      <a:srgbClr val="E7E8EE"/>
                    </a:solidFill>
                  </a:tcPr>
                </a:tc>
              </a:tr>
              <a:tr h="540000">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4</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-4</a:t>
                      </a:r>
                      <a:endParaRPr lang="zh-CN" altLang="en-US" sz="2400" dirty="0"/>
                    </a:p>
                  </a:txBody>
                  <a:tcPr anchor="ctr"/>
                </a:tc>
              </a:tr>
              <a:tr h="540000">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4</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-4</a:t>
                      </a:r>
                      <a:endParaRPr lang="zh-CN" altLang="en-US" sz="2400" dirty="0"/>
                    </a:p>
                  </a:txBody>
                  <a:tcPr anchor="ctr"/>
                </a:tc>
              </a:tr>
              <a:tr h="540000">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3</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-3</a:t>
                      </a:r>
                      <a:endParaRPr lang="zh-CN" altLang="en-US" sz="2400" dirty="0"/>
                    </a:p>
                  </a:txBody>
                  <a:tcPr anchor="ctr"/>
                </a:tc>
              </a:tr>
            </a:tbl>
          </a:graphicData>
        </a:graphic>
      </p:graphicFrame>
      <p:sp>
        <p:nvSpPr>
          <p:cNvPr id="14" name="文本框 13"/>
          <p:cNvSpPr txBox="1"/>
          <p:nvPr/>
        </p:nvSpPr>
        <p:spPr>
          <a:xfrm>
            <a:off x="1115569" y="1614594"/>
            <a:ext cx="3800121" cy="478529"/>
          </a:xfrm>
          <a:prstGeom prst="rect">
            <a:avLst/>
          </a:prstGeom>
          <a:noFill/>
        </p:spPr>
        <p:txBody>
          <a:bodyPr wrap="square" rtlCol="0">
            <a:spAutoFit/>
          </a:bodyPr>
          <a:lstStyle/>
          <a:p>
            <a:pPr algn="ct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怎样理解运算结果数据？</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graphicFrame>
        <p:nvGraphicFramePr>
          <p:cNvPr id="21" name="表格 20"/>
          <p:cNvGraphicFramePr>
            <a:graphicFrameLocks noGrp="1"/>
          </p:cNvGraphicFramePr>
          <p:nvPr/>
        </p:nvGraphicFramePr>
        <p:xfrm>
          <a:off x="7434779" y="2808129"/>
          <a:ext cx="2778230" cy="2700000"/>
        </p:xfrm>
        <a:graphic>
          <a:graphicData uri="http://schemas.openxmlformats.org/drawingml/2006/table">
            <a:tbl>
              <a:tblPr>
                <a:tableStyleId>{5C22544A-7EE6-4342-B048-85BDC9FD1C3A}</a:tableStyleId>
              </a:tblPr>
              <a:tblGrid>
                <a:gridCol w="555646"/>
                <a:gridCol w="555646"/>
                <a:gridCol w="555646"/>
                <a:gridCol w="555646"/>
                <a:gridCol w="555646"/>
              </a:tblGrid>
              <a:tr h="540000">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bl>
          </a:graphicData>
        </a:graphic>
      </p:graphicFrame>
      <p:sp>
        <p:nvSpPr>
          <p:cNvPr id="24" name="文本框 23"/>
          <p:cNvSpPr txBox="1"/>
          <p:nvPr/>
        </p:nvSpPr>
        <p:spPr>
          <a:xfrm>
            <a:off x="6923833" y="1614594"/>
            <a:ext cx="3800121" cy="478529"/>
          </a:xfrm>
          <a:prstGeom prst="rect">
            <a:avLst/>
          </a:prstGeom>
          <a:noFill/>
        </p:spPr>
        <p:txBody>
          <a:bodyPr wrap="square" rtlCol="0">
            <a:spAutoFit/>
          </a:bodyPr>
          <a:lstStyle/>
          <a:p>
            <a:pPr algn="ct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用不同灰度的颜色标记</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卷积核的功能</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879286" y="1496521"/>
            <a:ext cx="10433428" cy="478529"/>
          </a:xfrm>
          <a:prstGeom prst="rect">
            <a:avLst/>
          </a:prstGeom>
          <a:noFill/>
        </p:spPr>
        <p:txBody>
          <a:bodyPr wrap="square" rtlCol="0">
            <a:spAutoFit/>
          </a:bodyPr>
          <a:lstStyle/>
          <a:p>
            <a:pPr algn="ct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对比前后的图像，可以发现，经过卷积运算，图像中的</a:t>
            </a:r>
            <a:r>
              <a:rPr lang="zh-CN" altLang="en-US" sz="2000"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垂直线条特征</a:t>
            </a:r>
            <a:r>
              <a:rPr lang="zh-CN" altLang="en-US" sz="2000" dirty="0">
                <a:latin typeface="微软雅黑 Light" panose="020B0502040204020203" pitchFamily="34" charset="-122"/>
                <a:ea typeface="微软雅黑 Light" panose="020B0502040204020203" pitchFamily="34" charset="-122"/>
                <a:cs typeface="Alibaba PuHuiTi" pitchFamily="18" charset="-122"/>
              </a:rPr>
              <a:t>被明显地识别出来。</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graphicFrame>
        <p:nvGraphicFramePr>
          <p:cNvPr id="21" name="表格 20"/>
          <p:cNvGraphicFramePr>
            <a:graphicFrameLocks noGrp="1"/>
          </p:cNvGraphicFramePr>
          <p:nvPr/>
        </p:nvGraphicFramePr>
        <p:xfrm>
          <a:off x="7434779" y="2808129"/>
          <a:ext cx="2778230" cy="2700000"/>
        </p:xfrm>
        <a:graphic>
          <a:graphicData uri="http://schemas.openxmlformats.org/drawingml/2006/table">
            <a:tbl>
              <a:tblPr>
                <a:tableStyleId>{5C22544A-7EE6-4342-B048-85BDC9FD1C3A}</a:tableStyleId>
              </a:tblPr>
              <a:tblGrid>
                <a:gridCol w="555646"/>
                <a:gridCol w="555646"/>
                <a:gridCol w="555646"/>
                <a:gridCol w="555646"/>
                <a:gridCol w="555646"/>
              </a:tblGrid>
              <a:tr h="540000">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65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bl>
          </a:graphicData>
        </a:graphic>
      </p:graphicFrame>
      <p:graphicFrame>
        <p:nvGraphicFramePr>
          <p:cNvPr id="13" name="表格 12"/>
          <p:cNvGraphicFramePr>
            <a:graphicFrameLocks noGrp="1"/>
          </p:cNvGraphicFramePr>
          <p:nvPr/>
        </p:nvGraphicFramePr>
        <p:xfrm>
          <a:off x="1675154" y="2483395"/>
          <a:ext cx="3591028" cy="3610005"/>
        </p:xfrm>
        <a:graphic>
          <a:graphicData uri="http://schemas.openxmlformats.org/drawingml/2006/table">
            <a:tbl>
              <a:tblPr>
                <a:tableStyleId>{5C22544A-7EE6-4342-B048-85BDC9FD1C3A}</a:tableStyleId>
              </a:tblPr>
              <a:tblGrid>
                <a:gridCol w="513004"/>
                <a:gridCol w="513004"/>
                <a:gridCol w="513004"/>
                <a:gridCol w="513004"/>
                <a:gridCol w="513004"/>
                <a:gridCol w="513004"/>
                <a:gridCol w="513004"/>
              </a:tblGrid>
              <a:tr h="515715">
                <a:tc>
                  <a:txBody>
                    <a:bodyPr/>
                    <a:lstStyle/>
                    <a:p>
                      <a:pPr algn="ct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zh-CN" altLang="en-US" sz="24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bl>
          </a:graphicData>
        </a:graphic>
      </p:graphicFrame>
      <p:sp>
        <p:nvSpPr>
          <p:cNvPr id="16" name="右箭头 15"/>
          <p:cNvSpPr/>
          <p:nvPr/>
        </p:nvSpPr>
        <p:spPr>
          <a:xfrm>
            <a:off x="5704633" y="3802529"/>
            <a:ext cx="1219200" cy="711200"/>
          </a:xfrm>
          <a:prstGeom prst="rightArrow">
            <a:avLst/>
          </a:prstGeom>
          <a:solidFill>
            <a:schemeClr val="accent3">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微软雅黑 Light" panose="020B0502040204020203" pitchFamily="34" charset="-122"/>
              <a:ea typeface="微软雅黑 Light" panose="020B0502040204020203" pitchFamily="34" charset="-122"/>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卷积核的功能</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879286" y="2348290"/>
            <a:ext cx="10433428" cy="555793"/>
          </a:xfrm>
          <a:prstGeom prst="rect">
            <a:avLst/>
          </a:prstGeom>
          <a:noFill/>
        </p:spPr>
        <p:txBody>
          <a:bodyPr wrap="square" rtlCol="0">
            <a:spAutoFit/>
          </a:bodyPr>
          <a:lstStyle/>
          <a:p>
            <a:pPr algn="ctr">
              <a:lnSpc>
                <a:spcPct val="140000"/>
              </a:lnSpc>
            </a:pPr>
            <a:r>
              <a:rPr lang="zh-CN" altLang="en-US" sz="2400" b="1" dirty="0">
                <a:latin typeface="微软雅黑 Light" panose="020B0502040204020203" pitchFamily="34" charset="-122"/>
                <a:ea typeface="微软雅黑 Light" panose="020B0502040204020203" pitchFamily="34" charset="-122"/>
                <a:cs typeface="Alibaba PuHuiTi" pitchFamily="18" charset="-122"/>
              </a:rPr>
              <a:t>如果要提取其他特征，例如</a:t>
            </a:r>
            <a:r>
              <a:rPr lang="zh-CN" altLang="en-US" sz="2400" b="1"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水平线条特征</a:t>
            </a:r>
            <a:r>
              <a:rPr lang="zh-CN" altLang="en-US" sz="2400" b="1" dirty="0">
                <a:latin typeface="微软雅黑 Light" panose="020B0502040204020203" pitchFamily="34" charset="-122"/>
                <a:ea typeface="微软雅黑 Light" panose="020B0502040204020203" pitchFamily="34" charset="-122"/>
                <a:cs typeface="Alibaba PuHuiTi" pitchFamily="18" charset="-122"/>
              </a:rPr>
              <a:t>，应该怎么实现呢？</a:t>
            </a:r>
            <a:endParaRPr lang="zh-CN" altLang="en-US" sz="2400" b="1" dirty="0">
              <a:latin typeface="微软雅黑 Light" panose="020B0502040204020203" pitchFamily="34" charset="-122"/>
              <a:ea typeface="微软雅黑 Light" panose="020B0502040204020203" pitchFamily="34" charset="-122"/>
              <a:cs typeface="Alibaba PuHuiTi" pitchFamily="18" charset="-122"/>
            </a:endParaRPr>
          </a:p>
        </p:txBody>
      </p:sp>
      <p:sp>
        <p:nvSpPr>
          <p:cNvPr id="17" name="文本框 16"/>
          <p:cNvSpPr txBox="1"/>
          <p:nvPr/>
        </p:nvSpPr>
        <p:spPr>
          <a:xfrm>
            <a:off x="823967" y="3615955"/>
            <a:ext cx="10433428" cy="555793"/>
          </a:xfrm>
          <a:prstGeom prst="rect">
            <a:avLst/>
          </a:prstGeom>
          <a:noFill/>
        </p:spPr>
        <p:txBody>
          <a:bodyPr wrap="square" rtlCol="0">
            <a:spAutoFit/>
          </a:bodyPr>
          <a:lstStyle/>
          <a:p>
            <a:pPr algn="ctr">
              <a:lnSpc>
                <a:spcPct val="140000"/>
              </a:lnSpc>
            </a:pPr>
            <a:r>
              <a:rPr lang="zh-CN" altLang="en-US" sz="2400" dirty="0">
                <a:latin typeface="微软雅黑 Light" panose="020B0502040204020203" pitchFamily="34" charset="-122"/>
                <a:ea typeface="微软雅黑 Light" panose="020B0502040204020203" pitchFamily="34" charset="-122"/>
                <a:cs typeface="Alibaba PuHuiTi" pitchFamily="18" charset="-122"/>
              </a:rPr>
              <a:t>换一个新的卷积核</a:t>
            </a:r>
            <a:endParaRPr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卷积核的功能</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879286" y="1502565"/>
            <a:ext cx="10433428" cy="555793"/>
          </a:xfrm>
          <a:prstGeom prst="rect">
            <a:avLst/>
          </a:prstGeom>
          <a:noFill/>
        </p:spPr>
        <p:txBody>
          <a:bodyPr wrap="square" rtlCol="0">
            <a:spAutoFit/>
          </a:bodyPr>
          <a:lstStyle/>
          <a:p>
            <a:pPr algn="ctr">
              <a:lnSpc>
                <a:spcPct val="140000"/>
              </a:lnSpc>
            </a:pPr>
            <a:r>
              <a:rPr lang="zh-CN" altLang="en-US" sz="2400" dirty="0">
                <a:latin typeface="微软雅黑 Light" panose="020B0502040204020203" pitchFamily="34" charset="-122"/>
                <a:ea typeface="微软雅黑 Light" panose="020B0502040204020203" pitchFamily="34" charset="-122"/>
                <a:cs typeface="Alibaba PuHuiTi" pitchFamily="18" charset="-122"/>
              </a:rPr>
              <a:t>例如，如果使用下面的卷积核，可以有效地提取出水平线条特征。</a:t>
            </a:r>
            <a:endParaRPr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graphicFrame>
        <p:nvGraphicFramePr>
          <p:cNvPr id="11" name="表格 10"/>
          <p:cNvGraphicFramePr>
            <a:graphicFrameLocks noGrp="1"/>
          </p:cNvGraphicFramePr>
          <p:nvPr/>
        </p:nvGraphicFramePr>
        <p:xfrm>
          <a:off x="467825" y="2567938"/>
          <a:ext cx="3591028" cy="3610005"/>
        </p:xfrm>
        <a:graphic>
          <a:graphicData uri="http://schemas.openxmlformats.org/drawingml/2006/table">
            <a:tbl>
              <a:tblPr>
                <a:tableStyleId>{5C22544A-7EE6-4342-B048-85BDC9FD1C3A}</a:tableStyleId>
              </a:tblPr>
              <a:tblGrid>
                <a:gridCol w="513004"/>
                <a:gridCol w="513004"/>
                <a:gridCol w="513004"/>
                <a:gridCol w="513004"/>
                <a:gridCol w="513004"/>
                <a:gridCol w="513004"/>
                <a:gridCol w="513004"/>
              </a:tblGrid>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400" dirty="0"/>
                        <a:t>1</a:t>
                      </a:r>
                      <a:endParaRPr lang="zh-CN" altLang="en-US" sz="2400" dirty="0"/>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15715">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bl>
          </a:graphicData>
        </a:graphic>
      </p:graphicFrame>
      <p:graphicFrame>
        <p:nvGraphicFramePr>
          <p:cNvPr id="12" name="表格 11"/>
          <p:cNvGraphicFramePr>
            <a:graphicFrameLocks noGrp="1"/>
          </p:cNvGraphicFramePr>
          <p:nvPr/>
        </p:nvGraphicFramePr>
        <p:xfrm>
          <a:off x="5082958" y="3559386"/>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mc:AlternateContent xmlns:mc="http://schemas.openxmlformats.org/markup-compatibility/2006">
        <mc:Choice xmlns:a14="http://schemas.microsoft.com/office/drawing/2010/main" Requires="a14">
          <p:sp>
            <p:nvSpPr>
              <p:cNvPr id="13" name="文本框 12"/>
              <p:cNvSpPr txBox="1"/>
              <p:nvPr/>
            </p:nvSpPr>
            <p:spPr>
              <a:xfrm>
                <a:off x="4305610" y="4123165"/>
                <a:ext cx="530593" cy="49244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kumimoji="1" lang="zh-CN" altLang="en-US" sz="3200" b="0" i="0" smtClean="0">
                          <a:latin typeface="Cambria Math" panose="02040503050406030204" pitchFamily="18" charset="0"/>
                        </a:rPr>
                        <m:t>⊛</m:t>
                      </m:r>
                    </m:oMath>
                  </m:oMathPara>
                </a14:m>
                <a:endParaRPr kumimoji="1" lang="zh-CN" altLang="en-US" sz="3200" dirty="0">
                  <a:latin typeface="微软雅黑 Light" panose="020B0502040204020203" pitchFamily="34" charset="-122"/>
                  <a:ea typeface="微软雅黑 Light" panose="020B0502040204020203" pitchFamily="34" charset="-122"/>
                </a:endParaRPr>
              </a:p>
            </p:txBody>
          </p:sp>
        </mc:Choice>
        <mc:Fallback>
          <p:sp>
            <p:nvSpPr>
              <p:cNvPr id="13" name="文本框 12"/>
              <p:cNvSpPr txBox="1">
                <a:spLocks noRot="1" noChangeAspect="1" noMove="1" noResize="1" noEditPoints="1" noAdjustHandles="1" noChangeArrowheads="1" noChangeShapeType="1" noTextEdit="1"/>
              </p:cNvSpPr>
              <p:nvPr/>
            </p:nvSpPr>
            <p:spPr>
              <a:xfrm>
                <a:off x="4305610" y="4123165"/>
                <a:ext cx="530593" cy="492443"/>
              </a:xfrm>
              <a:prstGeom prst="rect">
                <a:avLst/>
              </a:prstGeom>
              <a:blipFill rotWithShape="1">
                <a:blip r:embed="rId1"/>
                <a:stretch>
                  <a:fillRect l="-58" t="-22" r="-22850" b="87"/>
                </a:stretch>
              </a:blipFill>
            </p:spPr>
            <p:txBody>
              <a:bodyPr/>
              <a:lstStyle/>
              <a:p>
                <a:r>
                  <a:rPr lang="zh-CN" altLang="en-US">
                    <a:noFill/>
                  </a:rPr>
                  <a:t> </a:t>
                </a:r>
              </a:p>
            </p:txBody>
          </p:sp>
        </mc:Fallback>
      </mc:AlternateContent>
      <p:sp>
        <p:nvSpPr>
          <p:cNvPr id="16" name="右箭头 15"/>
          <p:cNvSpPr/>
          <p:nvPr/>
        </p:nvSpPr>
        <p:spPr>
          <a:xfrm>
            <a:off x="7117463" y="4013786"/>
            <a:ext cx="1219200" cy="711200"/>
          </a:xfrm>
          <a:prstGeom prst="rightArrow">
            <a:avLst/>
          </a:prstGeom>
          <a:solidFill>
            <a:schemeClr val="accent3">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微软雅黑 Light" panose="020B0502040204020203" pitchFamily="34" charset="-122"/>
              <a:ea typeface="微软雅黑 Light" panose="020B0502040204020203" pitchFamily="34" charset="-122"/>
            </a:endParaRPr>
          </a:p>
        </p:txBody>
      </p:sp>
      <p:graphicFrame>
        <p:nvGraphicFramePr>
          <p:cNvPr id="18" name="表格 17"/>
          <p:cNvGraphicFramePr>
            <a:graphicFrameLocks noGrp="1"/>
          </p:cNvGraphicFramePr>
          <p:nvPr/>
        </p:nvGraphicFramePr>
        <p:xfrm>
          <a:off x="8751168" y="3019386"/>
          <a:ext cx="2778230" cy="2700000"/>
        </p:xfrm>
        <a:graphic>
          <a:graphicData uri="http://schemas.openxmlformats.org/drawingml/2006/table">
            <a:tbl>
              <a:tblPr>
                <a:tableStyleId>{5C22544A-7EE6-4342-B048-85BDC9FD1C3A}</a:tableStyleId>
              </a:tblPr>
              <a:tblGrid>
                <a:gridCol w="555646"/>
                <a:gridCol w="555646"/>
                <a:gridCol w="555646"/>
                <a:gridCol w="555646"/>
                <a:gridCol w="555646"/>
              </a:tblGrid>
              <a:tr h="540000">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-1</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-2</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-1</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r>
                        <a:rPr lang="en-US" altLang="zh-CN" sz="2400" dirty="0"/>
                        <a:t>1</a:t>
                      </a: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25000"/>
                        <a:lumOff val="75000"/>
                      </a:schemeClr>
                    </a:solidFill>
                  </a:tcPr>
                </a:tc>
                <a:tc>
                  <a:txBody>
                    <a:bodyPr/>
                    <a:lstStyle/>
                    <a:p>
                      <a:pPr algn="ctr"/>
                      <a:r>
                        <a:rPr lang="en-US" altLang="zh-CN" sz="2400" dirty="0"/>
                        <a:t>3</a:t>
                      </a: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r>
                        <a:rPr lang="en-US" altLang="zh-CN" sz="2400" dirty="0"/>
                        <a:t>3</a:t>
                      </a: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r>
                        <a:rPr lang="en-US" altLang="zh-CN" sz="2400" dirty="0"/>
                        <a:t>1</a:t>
                      </a: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25000"/>
                        <a:lumOff val="75000"/>
                      </a:schemeClr>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r>
              <a:tr h="540000">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solidFill>
                            <a:schemeClr val="bg1"/>
                          </a:solidFill>
                        </a:rPr>
                        <a:t>0</a:t>
                      </a:r>
                      <a:endParaRPr lang="zh-CN" altLang="en-US" sz="240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a:r>
                        <a:rPr lang="en-US" altLang="zh-CN" sz="2400" dirty="0"/>
                        <a:t>1</a:t>
                      </a: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25000"/>
                        <a:lumOff val="75000"/>
                      </a:schemeClr>
                    </a:solidFill>
                  </a:tcPr>
                </a:tc>
                <a:tc>
                  <a:txBody>
                    <a:bodyPr/>
                    <a:lstStyle/>
                    <a:p>
                      <a:pPr algn="ctr"/>
                      <a:r>
                        <a:rPr lang="en-US" altLang="zh-CN" sz="2400" dirty="0"/>
                        <a:t>2</a:t>
                      </a: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ctr"/>
                      <a:r>
                        <a:rPr lang="en-US" altLang="zh-CN" sz="2400" dirty="0"/>
                        <a:t>1</a:t>
                      </a:r>
                      <a:endParaRPr lang="zh-CN" altLang="en-US" sz="24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1">
                        <a:lumMod val="25000"/>
                        <a:lumOff val="75000"/>
                      </a:schemeClr>
                    </a:solidFill>
                  </a:tcPr>
                </a:tc>
              </a:tr>
            </a:tbl>
          </a:graphicData>
        </a:graphic>
      </p:graphicFrame>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卷积核的功能</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879286" y="1978555"/>
            <a:ext cx="10433428" cy="555793"/>
          </a:xfrm>
          <a:prstGeom prst="rect">
            <a:avLst/>
          </a:prstGeom>
          <a:noFill/>
        </p:spPr>
        <p:txBody>
          <a:bodyPr wrap="square" rtlCol="0">
            <a:spAutoFit/>
          </a:bodyPr>
          <a:lstStyle/>
          <a:p>
            <a:pPr algn="ctr">
              <a:lnSpc>
                <a:spcPct val="140000"/>
              </a:lnSpc>
            </a:pPr>
            <a:r>
              <a:rPr lang="zh-CN" altLang="en-US" sz="2400" dirty="0">
                <a:latin typeface="微软雅黑 Light" panose="020B0502040204020203" pitchFamily="34" charset="-122"/>
                <a:ea typeface="微软雅黑 Light" panose="020B0502040204020203" pitchFamily="34" charset="-122"/>
                <a:cs typeface="Alibaba PuHuiTi" pitchFamily="18" charset="-122"/>
              </a:rPr>
              <a:t>对于更加复杂的灰度图像数据，我们同样可以利用卷积核提取出图像特征。</a:t>
            </a:r>
            <a:endParaRPr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354068" y="3327902"/>
            <a:ext cx="1991502" cy="1991502"/>
          </a:xfrm>
          <a:prstGeom prst="rect">
            <a:avLst/>
          </a:prstGeom>
        </p:spPr>
      </p:pic>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课堂导入</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TextBox 12"/>
          <p:cNvSpPr txBox="1"/>
          <p:nvPr/>
        </p:nvSpPr>
        <p:spPr>
          <a:xfrm>
            <a:off x="1411810" y="1930032"/>
            <a:ext cx="8698300" cy="1323439"/>
          </a:xfrm>
          <a:prstGeom prst="rect">
            <a:avLst/>
          </a:prstGeom>
          <a:noFill/>
        </p:spPr>
        <p:txBody>
          <a:bodyPr wrap="square" lIns="0" tIns="0" rIns="0" bIns="0" rtlCol="0">
            <a:spAutoFit/>
          </a:bodyPr>
          <a:lstStyle/>
          <a:p>
            <a:r>
              <a:rPr lang="zh-CN" altLang="en-US"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rPr>
              <a:t>说一说：</a:t>
            </a:r>
            <a:endParaRPr lang="en-US" altLang="zh-CN"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endParaRPr lang="en-US" altLang="zh-CN" sz="1400"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r>
              <a:rPr lang="en-US" altLang="zh-CN" sz="2400" dirty="0">
                <a:latin typeface="微软雅黑 Light" panose="020B0502040204020203" pitchFamily="34" charset="-122"/>
                <a:ea typeface="微软雅黑 Light" panose="020B0502040204020203" pitchFamily="34" charset="-122"/>
              </a:rPr>
              <a:t>      </a:t>
            </a:r>
            <a:r>
              <a:rPr kumimoji="1" lang="zh-CN" altLang="en-US" sz="2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 用全连接神经网络解决手写数字识别问题时，图像数据是怎样被输入到神经网络中的？</a:t>
            </a:r>
            <a:endParaRPr kumimoji="1" lang="en-US" altLang="zh-CN" sz="2400" dirty="0">
              <a:latin typeface="微软雅黑 Light" panose="020B0502040204020203" pitchFamily="34" charset="-122"/>
              <a:ea typeface="微软雅黑 Light" panose="020B0502040204020203" pitchFamily="34" charset="-122"/>
              <a:cs typeface="微软雅黑 Light" panose="020B0502040204020203" pitchFamily="34" charset="-122"/>
            </a:endParaRPr>
          </a:p>
        </p:txBody>
      </p:sp>
      <p:sp>
        <p:nvSpPr>
          <p:cNvPr id="12" name="文本框 11"/>
          <p:cNvSpPr txBox="1"/>
          <p:nvPr/>
        </p:nvSpPr>
        <p:spPr>
          <a:xfrm>
            <a:off x="1134517" y="4069860"/>
            <a:ext cx="9628631" cy="583493"/>
          </a:xfrm>
          <a:prstGeom prst="rect">
            <a:avLst/>
          </a:prstGeom>
          <a:noFill/>
        </p:spPr>
        <p:txBody>
          <a:bodyPr wrap="square" rtlCol="0">
            <a:spAutoFit/>
          </a:bodyPr>
          <a:lstStyle/>
          <a:p>
            <a:pPr algn="ctr">
              <a:lnSpc>
                <a:spcPct val="150000"/>
              </a:lnSpc>
            </a:pPr>
            <a:r>
              <a:rPr lang="zh-CN" altLang="en-US" sz="2400" dirty="0">
                <a:latin typeface="微软雅黑 Light" panose="020B0502040204020203" pitchFamily="34" charset="-122"/>
                <a:ea typeface="微软雅黑 Light" panose="020B0502040204020203" pitchFamily="34" charset="-122"/>
              </a:rPr>
              <a:t>把数据从二维</a:t>
            </a:r>
            <a:r>
              <a:rPr lang="zh-CN" altLang="en-US" sz="2400" dirty="0">
                <a:solidFill>
                  <a:schemeClr val="accent2"/>
                </a:solidFill>
                <a:latin typeface="微软雅黑 Light" panose="020B0502040204020203" pitchFamily="34" charset="-122"/>
                <a:ea typeface="微软雅黑 Light" panose="020B0502040204020203" pitchFamily="34" charset="-122"/>
              </a:rPr>
              <a:t>展平</a:t>
            </a:r>
            <a:r>
              <a:rPr lang="zh-CN" altLang="en-US" sz="2400" dirty="0">
                <a:latin typeface="微软雅黑 Light" panose="020B0502040204020203" pitchFamily="34" charset="-122"/>
                <a:ea typeface="微软雅黑 Light" panose="020B0502040204020203" pitchFamily="34" charset="-122"/>
              </a:rPr>
              <a:t>到一维，把每个像素点的数值当作</a:t>
            </a:r>
            <a:r>
              <a:rPr lang="en-US" altLang="zh-CN" sz="2400" dirty="0">
                <a:latin typeface="微软雅黑 Light" panose="020B0502040204020203" pitchFamily="34" charset="-122"/>
                <a:ea typeface="微软雅黑 Light" panose="020B0502040204020203" pitchFamily="34" charset="-122"/>
              </a:rPr>
              <a:t>1</a:t>
            </a:r>
            <a:r>
              <a:rPr lang="zh-CN" altLang="en-US" sz="2400" dirty="0">
                <a:latin typeface="微软雅黑 Light" panose="020B0502040204020203" pitchFamily="34" charset="-122"/>
                <a:ea typeface="微软雅黑 Light" panose="020B0502040204020203" pitchFamily="34" charset="-122"/>
              </a:rPr>
              <a:t>个输入数据</a:t>
            </a:r>
            <a:endParaRPr lang="en-US" altLang="zh-CN" sz="2400" dirty="0">
              <a:latin typeface="微软雅黑 Light" panose="020B0502040204020203" pitchFamily="34" charset="-122"/>
              <a:ea typeface="微软雅黑 Light" panose="020B0502040204020203" pitchFamily="34" charset="-122"/>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anim calcmode="lin" valueType="num">
                                      <p:cBhvr>
                                        <p:cTn id="8" dur="250" fill="hold"/>
                                        <p:tgtEl>
                                          <p:spTgt spid="11"/>
                                        </p:tgtEl>
                                        <p:attrNameLst>
                                          <p:attrName>ppt_x</p:attrName>
                                        </p:attrNameLst>
                                      </p:cBhvr>
                                      <p:tavLst>
                                        <p:tav tm="0">
                                          <p:val>
                                            <p:strVal val="#ppt_x"/>
                                          </p:val>
                                        </p:tav>
                                        <p:tav tm="100000">
                                          <p:val>
                                            <p:strVal val="#ppt_x"/>
                                          </p:val>
                                        </p:tav>
                                      </p:tavLst>
                                    </p:anim>
                                    <p:anim calcmode="lin" valueType="num">
                                      <p:cBhvr>
                                        <p:cTn id="9" dur="25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卷积核的功能</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879286" y="1834776"/>
            <a:ext cx="10433428" cy="555793"/>
          </a:xfrm>
          <a:prstGeom prst="rect">
            <a:avLst/>
          </a:prstGeom>
          <a:noFill/>
        </p:spPr>
        <p:txBody>
          <a:bodyPr wrap="square" rtlCol="0">
            <a:spAutoFit/>
          </a:bodyPr>
          <a:lstStyle/>
          <a:p>
            <a:pPr algn="ctr">
              <a:lnSpc>
                <a:spcPct val="140000"/>
              </a:lnSpc>
            </a:pPr>
            <a:r>
              <a:rPr lang="zh-CN" altLang="en-US" sz="2400" dirty="0">
                <a:latin typeface="微软雅黑 Light" panose="020B0502040204020203" pitchFamily="34" charset="-122"/>
                <a:ea typeface="微软雅黑 Light" panose="020B0502040204020203" pitchFamily="34" charset="-122"/>
                <a:cs typeface="Alibaba PuHuiTi" pitchFamily="18" charset="-122"/>
              </a:rPr>
              <a:t>首先，用上节课的部分程序载入</a:t>
            </a:r>
            <a:r>
              <a:rPr lang="en-US" altLang="zh-CN" sz="2400" dirty="0">
                <a:latin typeface="微软雅黑 Light" panose="020B0502040204020203" pitchFamily="34" charset="-122"/>
                <a:ea typeface="微软雅黑 Light" panose="020B0502040204020203" pitchFamily="34" charset="-122"/>
                <a:cs typeface="Alibaba PuHuiTi" pitchFamily="18" charset="-122"/>
              </a:rPr>
              <a:t>MNIST</a:t>
            </a:r>
            <a:r>
              <a:rPr lang="zh-CN" altLang="en-US" sz="2400" dirty="0">
                <a:latin typeface="微软雅黑 Light" panose="020B0502040204020203" pitchFamily="34" charset="-122"/>
                <a:ea typeface="微软雅黑 Light" panose="020B0502040204020203" pitchFamily="34" charset="-122"/>
                <a:cs typeface="Alibaba PuHuiTi" pitchFamily="18" charset="-122"/>
              </a:rPr>
              <a:t>图像数据。</a:t>
            </a:r>
            <a:endParaRPr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2" name="文本框 11"/>
          <p:cNvSpPr txBox="1"/>
          <p:nvPr/>
        </p:nvSpPr>
        <p:spPr>
          <a:xfrm>
            <a:off x="1063860" y="3093940"/>
            <a:ext cx="9953641" cy="1754326"/>
          </a:xfrm>
          <a:prstGeom prst="rect">
            <a:avLst/>
          </a:prstGeom>
          <a:solidFill>
            <a:schemeClr val="bg1"/>
          </a:solidFill>
          <a:ln>
            <a:solidFill>
              <a:schemeClr val="tx1"/>
            </a:solidFill>
          </a:ln>
        </p:spPr>
        <p:txBody>
          <a:bodyPr wrap="square">
            <a:spAutoFit/>
          </a:bodyPr>
          <a:lstStyle/>
          <a:p>
            <a:r>
              <a:rPr lang="en-GB" altLang="zh-CN" dirty="0">
                <a:solidFill>
                  <a:srgbClr val="FF7700"/>
                </a:solidFill>
                <a:effectLst/>
                <a:latin typeface="Consolas" panose="020B0609020204030204" pitchFamily="49" charset="0"/>
                <a:cs typeface="Consolas" panose="020B0609020204030204" pitchFamily="49" charset="0"/>
              </a:rPr>
              <a:t>from </a:t>
            </a:r>
            <a:r>
              <a:rPr lang="en-GB" altLang="zh-CN" dirty="0" err="1">
                <a:latin typeface="Consolas" panose="020B0609020204030204" pitchFamily="49" charset="0"/>
                <a:cs typeface="Consolas" panose="020B0609020204030204" pitchFamily="49" charset="0"/>
              </a:rPr>
              <a:t>tensorflow.keras.datasets</a:t>
            </a:r>
            <a:r>
              <a:rPr lang="en-GB" altLang="zh-CN" dirty="0">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import </a:t>
            </a:r>
            <a:r>
              <a:rPr lang="en-GB" altLang="zh-CN" dirty="0" err="1">
                <a:latin typeface="Consolas" panose="020B0609020204030204" pitchFamily="49" charset="0"/>
                <a:cs typeface="Consolas" panose="020B0609020204030204" pitchFamily="49" charset="0"/>
              </a:rPr>
              <a:t>mnist</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train_images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train_labels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test_images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test_labels</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mnist.load_data</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从数据集中挑选任意一个图像数据</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a:latin typeface="Consolas" panose="020B0609020204030204" pitchFamily="49" charset="0"/>
                <a:cs typeface="Consolas" panose="020B0609020204030204" pitchFamily="49" charset="0"/>
              </a:rPr>
              <a:t>image = </a:t>
            </a:r>
            <a:r>
              <a:rPr lang="en-GB" altLang="zh-CN" dirty="0" err="1">
                <a:latin typeface="Consolas" panose="020B0609020204030204" pitchFamily="49" charset="0"/>
                <a:cs typeface="Consolas" panose="020B0609020204030204" pitchFamily="49" charset="0"/>
              </a:rPr>
              <a:t>train_images</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5000</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卷积核的功能</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879286" y="1331522"/>
            <a:ext cx="10433428" cy="478529"/>
          </a:xfrm>
          <a:prstGeom prst="rect">
            <a:avLst/>
          </a:prstGeom>
          <a:noFill/>
        </p:spPr>
        <p:txBody>
          <a:bodyPr wrap="square" rtlCol="0">
            <a:spAutoFit/>
          </a:bodyPr>
          <a:lstStyle/>
          <a:p>
            <a:pPr algn="ct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接着，我们可以将卷积运算定义为一个函数，根据图像数据和卷积核完成计算。</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3" name="文本框 12"/>
          <p:cNvSpPr txBox="1"/>
          <p:nvPr/>
        </p:nvSpPr>
        <p:spPr>
          <a:xfrm>
            <a:off x="759353" y="2011082"/>
            <a:ext cx="10433427" cy="4247317"/>
          </a:xfrm>
          <a:prstGeom prst="rect">
            <a:avLst/>
          </a:prstGeom>
          <a:solidFill>
            <a:schemeClr val="bg1"/>
          </a:solidFill>
          <a:ln>
            <a:solidFill>
              <a:schemeClr val="tx1"/>
            </a:solidFill>
          </a:ln>
        </p:spPr>
        <p:txBody>
          <a:bodyPr wrap="square">
            <a:spAutoFit/>
          </a:bodyPr>
          <a:lstStyle/>
          <a:p>
            <a:r>
              <a:rPr lang="en-GB" altLang="zh-CN" dirty="0">
                <a:solidFill>
                  <a:srgbClr val="FF7700"/>
                </a:solidFill>
                <a:effectLst/>
                <a:latin typeface="Consolas" panose="020B0609020204030204" pitchFamily="49" charset="0"/>
                <a:cs typeface="Consolas" panose="020B0609020204030204" pitchFamily="49" charset="0"/>
              </a:rPr>
              <a:t>def </a:t>
            </a:r>
            <a:r>
              <a:rPr lang="en-GB" altLang="zh-CN" dirty="0">
                <a:solidFill>
                  <a:srgbClr val="0000FF"/>
                </a:solidFill>
                <a:effectLst/>
                <a:latin typeface="Consolas" panose="020B0609020204030204" pitchFamily="49" charset="0"/>
                <a:cs typeface="Consolas" panose="020B0609020204030204" pitchFamily="49" charset="0"/>
              </a:rPr>
              <a:t>convolve</a:t>
            </a:r>
            <a:r>
              <a:rPr lang="en-GB" altLang="zh-CN" dirty="0">
                <a:latin typeface="Consolas" panose="020B0609020204030204" pitchFamily="49" charset="0"/>
                <a:cs typeface="Consolas" panose="020B0609020204030204" pitchFamily="49" charset="0"/>
              </a:rPr>
              <a:t>(image, kernel):</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image = </a:t>
            </a:r>
            <a:r>
              <a:rPr lang="en-GB" altLang="zh-CN" dirty="0" err="1">
                <a:latin typeface="Consolas" panose="020B0609020204030204" pitchFamily="49" charset="0"/>
                <a:cs typeface="Consolas" panose="020B0609020204030204" pitchFamily="49" charset="0"/>
              </a:rPr>
              <a:t>image.tolist</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output_height</a:t>
            </a:r>
            <a:r>
              <a:rPr lang="en-GB" altLang="zh-CN" dirty="0">
                <a:latin typeface="Consolas" panose="020B0609020204030204" pitchFamily="49" charset="0"/>
                <a:cs typeface="Consolas" panose="020B0609020204030204" pitchFamily="49" charset="0"/>
              </a:rPr>
              <a:t> = </a:t>
            </a:r>
            <a:r>
              <a:rPr lang="en-GB" altLang="zh-CN" dirty="0" err="1">
                <a:solidFill>
                  <a:srgbClr val="900090"/>
                </a:solidFill>
                <a:effectLst/>
                <a:latin typeface="Consolas" panose="020B0609020204030204" pitchFamily="49" charset="0"/>
                <a:cs typeface="Consolas" panose="020B0609020204030204" pitchFamily="49" charset="0"/>
              </a:rPr>
              <a:t>len</a:t>
            </a:r>
            <a:r>
              <a:rPr lang="en-GB" altLang="zh-CN" dirty="0">
                <a:latin typeface="Consolas" panose="020B0609020204030204" pitchFamily="49" charset="0"/>
                <a:cs typeface="Consolas" panose="020B0609020204030204" pitchFamily="49" charset="0"/>
              </a:rPr>
              <a:t>(image) - </a:t>
            </a:r>
            <a:r>
              <a:rPr lang="en-GB" altLang="zh-CN" dirty="0" err="1">
                <a:solidFill>
                  <a:srgbClr val="900090"/>
                </a:solidFill>
                <a:effectLst/>
                <a:latin typeface="Consolas" panose="020B0609020204030204" pitchFamily="49" charset="0"/>
                <a:cs typeface="Consolas" panose="020B0609020204030204" pitchFamily="49" charset="0"/>
              </a:rPr>
              <a:t>len</a:t>
            </a:r>
            <a:r>
              <a:rPr lang="en-GB" altLang="zh-CN" dirty="0">
                <a:latin typeface="Consolas" panose="020B0609020204030204" pitchFamily="49" charset="0"/>
                <a:cs typeface="Consolas" panose="020B0609020204030204" pitchFamily="49" charset="0"/>
              </a:rPr>
              <a:t>(kernel) + </a:t>
            </a:r>
            <a:r>
              <a:rPr lang="en-GB" altLang="zh-CN" dirty="0">
                <a:solidFill>
                  <a:srgbClr val="000000"/>
                </a:solidFill>
                <a:effectLst/>
                <a:latin typeface="Consolas" panose="020B0609020204030204" pitchFamily="49" charset="0"/>
                <a:cs typeface="Consolas" panose="020B0609020204030204" pitchFamily="49" charset="0"/>
              </a:rPr>
              <a:t>1</a:t>
            </a:r>
            <a:br>
              <a:rPr lang="en-GB" altLang="zh-CN" dirty="0">
                <a:solidFill>
                  <a:srgbClr val="000000"/>
                </a:solidFill>
                <a:effectLst/>
                <a:latin typeface="Consolas" panose="020B0609020204030204" pitchFamily="49" charset="0"/>
                <a:cs typeface="Consolas" panose="020B0609020204030204" pitchFamily="49" charset="0"/>
              </a:rPr>
            </a:br>
            <a:r>
              <a:rPr lang="en-GB" altLang="zh-CN" dirty="0">
                <a:solidFill>
                  <a:srgbClr val="000000"/>
                </a:solidFill>
                <a:effectLst/>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output_width</a:t>
            </a:r>
            <a:r>
              <a:rPr lang="en-GB" altLang="zh-CN" dirty="0">
                <a:latin typeface="Consolas" panose="020B0609020204030204" pitchFamily="49" charset="0"/>
                <a:cs typeface="Consolas" panose="020B0609020204030204" pitchFamily="49" charset="0"/>
              </a:rPr>
              <a:t> = </a:t>
            </a:r>
            <a:r>
              <a:rPr lang="en-GB" altLang="zh-CN" dirty="0" err="1">
                <a:solidFill>
                  <a:srgbClr val="900090"/>
                </a:solidFill>
                <a:effectLst/>
                <a:latin typeface="Consolas" panose="020B0609020204030204" pitchFamily="49" charset="0"/>
                <a:cs typeface="Consolas" panose="020B0609020204030204" pitchFamily="49" charset="0"/>
              </a:rPr>
              <a:t>len</a:t>
            </a:r>
            <a:r>
              <a:rPr lang="en-GB" altLang="zh-CN" dirty="0">
                <a:latin typeface="Consolas" panose="020B0609020204030204" pitchFamily="49" charset="0"/>
                <a:cs typeface="Consolas" panose="020B0609020204030204" pitchFamily="49" charset="0"/>
              </a:rPr>
              <a:t>(image[</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 - </a:t>
            </a:r>
            <a:r>
              <a:rPr lang="en-GB" altLang="zh-CN" dirty="0" err="1">
                <a:solidFill>
                  <a:srgbClr val="900090"/>
                </a:solidFill>
                <a:effectLst/>
                <a:latin typeface="Consolas" panose="020B0609020204030204" pitchFamily="49" charset="0"/>
                <a:cs typeface="Consolas" panose="020B0609020204030204" pitchFamily="49" charset="0"/>
              </a:rPr>
              <a:t>len</a:t>
            </a:r>
            <a:r>
              <a:rPr lang="en-GB" altLang="zh-CN" dirty="0">
                <a:latin typeface="Consolas" panose="020B0609020204030204" pitchFamily="49" charset="0"/>
                <a:cs typeface="Consolas" panose="020B0609020204030204" pitchFamily="49" charset="0"/>
              </a:rPr>
              <a:t>(kernel[</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 + </a:t>
            </a:r>
            <a:r>
              <a:rPr lang="en-GB" altLang="zh-CN" dirty="0">
                <a:solidFill>
                  <a:srgbClr val="000000"/>
                </a:solidFill>
                <a:effectLst/>
                <a:latin typeface="Consolas" panose="020B0609020204030204" pitchFamily="49" charset="0"/>
                <a:cs typeface="Consolas" panose="020B0609020204030204" pitchFamily="49" charset="0"/>
              </a:rPr>
              <a:t>1</a:t>
            </a:r>
            <a:br>
              <a:rPr lang="en-GB" altLang="zh-CN" dirty="0">
                <a:solidFill>
                  <a:srgbClr val="000000"/>
                </a:solidFill>
                <a:effectLst/>
                <a:latin typeface="Consolas" panose="020B0609020204030204" pitchFamily="49" charset="0"/>
                <a:cs typeface="Consolas" panose="020B0609020204030204" pitchFamily="49" charset="0"/>
              </a:rPr>
            </a:br>
            <a:r>
              <a:rPr lang="en-GB" altLang="zh-CN" dirty="0">
                <a:solidFill>
                  <a:srgbClr val="000000"/>
                </a:solidFill>
                <a:effectLst/>
                <a:latin typeface="Consolas" panose="020B0609020204030204" pitchFamily="49" charset="0"/>
                <a:cs typeface="Consolas" panose="020B0609020204030204" pitchFamily="49" charset="0"/>
              </a:rPr>
              <a:t>    </a:t>
            </a:r>
            <a:r>
              <a:rPr lang="en-GB" altLang="zh-CN" dirty="0">
                <a:latin typeface="Consolas" panose="020B0609020204030204" pitchFamily="49" charset="0"/>
                <a:cs typeface="Consolas" panose="020B0609020204030204" pitchFamily="49" charset="0"/>
              </a:rPr>
              <a:t>output = [[</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output_width</a:t>
            </a:r>
            <a:r>
              <a:rPr lang="en-GB" altLang="zh-CN" dirty="0">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for </a:t>
            </a:r>
            <a:r>
              <a:rPr lang="en-GB" altLang="zh-CN" dirty="0">
                <a:latin typeface="Consolas" panose="020B0609020204030204" pitchFamily="49" charset="0"/>
                <a:cs typeface="Consolas" panose="020B0609020204030204" pitchFamily="49" charset="0"/>
              </a:rPr>
              <a:t>_ </a:t>
            </a:r>
            <a:r>
              <a:rPr lang="en-GB" altLang="zh-CN" dirty="0">
                <a:solidFill>
                  <a:srgbClr val="FF7700"/>
                </a:solidFill>
                <a:effectLst/>
                <a:latin typeface="Consolas" panose="020B0609020204030204" pitchFamily="49" charset="0"/>
                <a:cs typeface="Consolas" panose="020B0609020204030204" pitchFamily="49" charset="0"/>
              </a:rPr>
              <a:t>in </a:t>
            </a:r>
            <a:r>
              <a:rPr lang="en-GB" altLang="zh-CN" dirty="0">
                <a:solidFill>
                  <a:srgbClr val="900090"/>
                </a:solidFill>
                <a:effectLst/>
                <a:latin typeface="Consolas" panose="020B0609020204030204" pitchFamily="49" charset="0"/>
                <a:cs typeface="Consolas" panose="020B0609020204030204" pitchFamily="49" charset="0"/>
              </a:rPr>
              <a:t>range</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output_height</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初始化输出</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    </a:t>
            </a:r>
            <a:r>
              <a:rPr lang="en-US"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遍历每一个位置</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for </a:t>
            </a:r>
            <a:r>
              <a:rPr lang="en-GB" altLang="zh-CN" dirty="0" err="1">
                <a:latin typeface="Consolas" panose="020B0609020204030204" pitchFamily="49" charset="0"/>
                <a:cs typeface="Consolas" panose="020B0609020204030204" pitchFamily="49" charset="0"/>
              </a:rPr>
              <a:t>i</a:t>
            </a:r>
            <a:r>
              <a:rPr lang="en-GB" altLang="zh-CN" dirty="0">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in </a:t>
            </a:r>
            <a:r>
              <a:rPr lang="en-GB" altLang="zh-CN" dirty="0">
                <a:solidFill>
                  <a:srgbClr val="900090"/>
                </a:solidFill>
                <a:effectLst/>
                <a:latin typeface="Consolas" panose="020B0609020204030204" pitchFamily="49" charset="0"/>
                <a:cs typeface="Consolas" panose="020B0609020204030204" pitchFamily="49" charset="0"/>
              </a:rPr>
              <a:t>range</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output_height</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for </a:t>
            </a:r>
            <a:r>
              <a:rPr lang="en-GB" altLang="zh-CN" dirty="0">
                <a:latin typeface="Consolas" panose="020B0609020204030204" pitchFamily="49" charset="0"/>
                <a:cs typeface="Consolas" panose="020B0609020204030204" pitchFamily="49" charset="0"/>
              </a:rPr>
              <a:t>j </a:t>
            </a:r>
            <a:r>
              <a:rPr lang="en-GB" altLang="zh-CN" dirty="0">
                <a:solidFill>
                  <a:srgbClr val="FF7700"/>
                </a:solidFill>
                <a:effectLst/>
                <a:latin typeface="Consolas" panose="020B0609020204030204" pitchFamily="49" charset="0"/>
                <a:cs typeface="Consolas" panose="020B0609020204030204" pitchFamily="49" charset="0"/>
              </a:rPr>
              <a:t>in </a:t>
            </a:r>
            <a:r>
              <a:rPr lang="en-GB" altLang="zh-CN" dirty="0">
                <a:solidFill>
                  <a:srgbClr val="900090"/>
                </a:solidFill>
                <a:effectLst/>
                <a:latin typeface="Consolas" panose="020B0609020204030204" pitchFamily="49" charset="0"/>
                <a:cs typeface="Consolas" panose="020B0609020204030204" pitchFamily="49" charset="0"/>
              </a:rPr>
              <a:t>range</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output_width</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卷积计算，求和当前窗口和卷积核的乘积</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            </a:t>
            </a:r>
            <a:r>
              <a:rPr lang="en-GB" altLang="zh-CN" dirty="0" err="1">
                <a:latin typeface="Consolas" panose="020B0609020204030204" pitchFamily="49" charset="0"/>
                <a:cs typeface="Consolas" panose="020B0609020204030204" pitchFamily="49" charset="0"/>
              </a:rPr>
              <a:t>conv_sum</a:t>
            </a:r>
            <a:r>
              <a:rPr lang="en-GB" altLang="zh-CN" dirty="0">
                <a:latin typeface="Consolas" panose="020B0609020204030204" pitchFamily="49" charset="0"/>
                <a:cs typeface="Consolas" panose="020B0609020204030204" pitchFamily="49" charset="0"/>
              </a:rPr>
              <a:t> = </a:t>
            </a:r>
            <a:r>
              <a:rPr lang="en-GB" altLang="zh-CN" dirty="0">
                <a:solidFill>
                  <a:srgbClr val="000000"/>
                </a:solidFill>
                <a:effectLst/>
                <a:latin typeface="Consolas" panose="020B0609020204030204" pitchFamily="49" charset="0"/>
                <a:cs typeface="Consolas" panose="020B0609020204030204" pitchFamily="49" charset="0"/>
              </a:rPr>
              <a:t>0</a:t>
            </a:r>
            <a:br>
              <a:rPr lang="en-GB" altLang="zh-CN" dirty="0">
                <a:solidFill>
                  <a:srgbClr val="000000"/>
                </a:solidFill>
                <a:effectLst/>
                <a:latin typeface="Consolas" panose="020B0609020204030204" pitchFamily="49" charset="0"/>
                <a:cs typeface="Consolas" panose="020B0609020204030204" pitchFamily="49" charset="0"/>
              </a:rPr>
            </a:br>
            <a:r>
              <a:rPr lang="en-GB" altLang="zh-CN" dirty="0">
                <a:solidFill>
                  <a:srgbClr val="000000"/>
                </a:solidFill>
                <a:effectLst/>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for </a:t>
            </a:r>
            <a:r>
              <a:rPr lang="en-GB" altLang="zh-CN" dirty="0" err="1">
                <a:latin typeface="Consolas" panose="020B0609020204030204" pitchFamily="49" charset="0"/>
                <a:cs typeface="Consolas" panose="020B0609020204030204" pitchFamily="49" charset="0"/>
              </a:rPr>
              <a:t>ki</a:t>
            </a:r>
            <a:r>
              <a:rPr lang="en-GB" altLang="zh-CN" dirty="0">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in </a:t>
            </a:r>
            <a:r>
              <a:rPr lang="en-GB" altLang="zh-CN" dirty="0">
                <a:solidFill>
                  <a:srgbClr val="900090"/>
                </a:solidFill>
                <a:effectLst/>
                <a:latin typeface="Consolas" panose="020B0609020204030204" pitchFamily="49" charset="0"/>
                <a:cs typeface="Consolas" panose="020B0609020204030204" pitchFamily="49" charset="0"/>
              </a:rPr>
              <a:t>range</a:t>
            </a:r>
            <a:r>
              <a:rPr lang="en-GB" altLang="zh-CN" dirty="0">
                <a:latin typeface="Consolas" panose="020B0609020204030204" pitchFamily="49" charset="0"/>
                <a:cs typeface="Consolas" panose="020B0609020204030204" pitchFamily="49" charset="0"/>
              </a:rPr>
              <a:t>(</a:t>
            </a:r>
            <a:r>
              <a:rPr lang="en-GB" altLang="zh-CN" dirty="0" err="1">
                <a:solidFill>
                  <a:srgbClr val="900090"/>
                </a:solidFill>
                <a:effectLst/>
                <a:latin typeface="Consolas" panose="020B0609020204030204" pitchFamily="49" charset="0"/>
                <a:cs typeface="Consolas" panose="020B0609020204030204" pitchFamily="49" charset="0"/>
              </a:rPr>
              <a:t>len</a:t>
            </a:r>
            <a:r>
              <a:rPr lang="en-GB" altLang="zh-CN" dirty="0">
                <a:latin typeface="Consolas" panose="020B0609020204030204" pitchFamily="49" charset="0"/>
                <a:cs typeface="Consolas" panose="020B0609020204030204" pitchFamily="49" charset="0"/>
              </a:rPr>
              <a:t>(kernel)):</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for </a:t>
            </a:r>
            <a:r>
              <a:rPr lang="en-GB" altLang="zh-CN" dirty="0" err="1">
                <a:latin typeface="Consolas" panose="020B0609020204030204" pitchFamily="49" charset="0"/>
                <a:cs typeface="Consolas" panose="020B0609020204030204" pitchFamily="49" charset="0"/>
              </a:rPr>
              <a:t>kj</a:t>
            </a:r>
            <a:r>
              <a:rPr lang="en-GB" altLang="zh-CN" dirty="0">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in </a:t>
            </a:r>
            <a:r>
              <a:rPr lang="en-GB" altLang="zh-CN" dirty="0">
                <a:solidFill>
                  <a:srgbClr val="900090"/>
                </a:solidFill>
                <a:effectLst/>
                <a:latin typeface="Consolas" panose="020B0609020204030204" pitchFamily="49" charset="0"/>
                <a:cs typeface="Consolas" panose="020B0609020204030204" pitchFamily="49" charset="0"/>
              </a:rPr>
              <a:t>range</a:t>
            </a:r>
            <a:r>
              <a:rPr lang="en-GB" altLang="zh-CN" dirty="0">
                <a:latin typeface="Consolas" panose="020B0609020204030204" pitchFamily="49" charset="0"/>
                <a:cs typeface="Consolas" panose="020B0609020204030204" pitchFamily="49" charset="0"/>
              </a:rPr>
              <a:t>(</a:t>
            </a:r>
            <a:r>
              <a:rPr lang="en-GB" altLang="zh-CN" dirty="0" err="1">
                <a:solidFill>
                  <a:srgbClr val="900090"/>
                </a:solidFill>
                <a:effectLst/>
                <a:latin typeface="Consolas" panose="020B0609020204030204" pitchFamily="49" charset="0"/>
                <a:cs typeface="Consolas" panose="020B0609020204030204" pitchFamily="49" charset="0"/>
              </a:rPr>
              <a:t>len</a:t>
            </a:r>
            <a:r>
              <a:rPr lang="en-GB" altLang="zh-CN" dirty="0">
                <a:latin typeface="Consolas" panose="020B0609020204030204" pitchFamily="49" charset="0"/>
                <a:cs typeface="Consolas" panose="020B0609020204030204" pitchFamily="49" charset="0"/>
              </a:rPr>
              <a:t>(kernel[</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conv_sum</a:t>
            </a:r>
            <a:r>
              <a:rPr lang="en-GB" altLang="zh-CN" dirty="0">
                <a:latin typeface="Consolas" panose="020B0609020204030204" pitchFamily="49" charset="0"/>
                <a:cs typeface="Consolas" panose="020B0609020204030204" pitchFamily="49" charset="0"/>
              </a:rPr>
              <a:t> += image[</a:t>
            </a:r>
            <a:r>
              <a:rPr lang="en-GB" altLang="zh-CN" dirty="0" err="1">
                <a:latin typeface="Consolas" panose="020B0609020204030204" pitchFamily="49" charset="0"/>
                <a:cs typeface="Consolas" panose="020B0609020204030204" pitchFamily="49" charset="0"/>
              </a:rPr>
              <a:t>i</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ki</a:t>
            </a:r>
            <a:r>
              <a:rPr lang="en-GB" altLang="zh-CN" dirty="0">
                <a:latin typeface="Consolas" panose="020B0609020204030204" pitchFamily="49" charset="0"/>
                <a:cs typeface="Consolas" panose="020B0609020204030204" pitchFamily="49" charset="0"/>
              </a:rPr>
              <a:t>][j + </a:t>
            </a:r>
            <a:r>
              <a:rPr lang="en-GB" altLang="zh-CN" dirty="0" err="1">
                <a:latin typeface="Consolas" panose="020B0609020204030204" pitchFamily="49" charset="0"/>
                <a:cs typeface="Consolas" panose="020B0609020204030204" pitchFamily="49" charset="0"/>
              </a:rPr>
              <a:t>kj</a:t>
            </a:r>
            <a:r>
              <a:rPr lang="en-GB" altLang="zh-CN" dirty="0">
                <a:latin typeface="Consolas" panose="020B0609020204030204" pitchFamily="49" charset="0"/>
                <a:cs typeface="Consolas" panose="020B0609020204030204" pitchFamily="49" charset="0"/>
              </a:rPr>
              <a:t>] * kernel[</a:t>
            </a:r>
            <a:r>
              <a:rPr lang="en-GB" altLang="zh-CN" dirty="0" err="1">
                <a:latin typeface="Consolas" panose="020B0609020204030204" pitchFamily="49" charset="0"/>
                <a:cs typeface="Consolas" panose="020B0609020204030204" pitchFamily="49" charset="0"/>
              </a:rPr>
              <a:t>ki</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kj</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output[</a:t>
            </a:r>
            <a:r>
              <a:rPr lang="en-GB" altLang="zh-CN" dirty="0" err="1">
                <a:latin typeface="Consolas" panose="020B0609020204030204" pitchFamily="49" charset="0"/>
                <a:cs typeface="Consolas" panose="020B0609020204030204" pitchFamily="49" charset="0"/>
              </a:rPr>
              <a:t>i</a:t>
            </a:r>
            <a:r>
              <a:rPr lang="en-GB" altLang="zh-CN" dirty="0">
                <a:latin typeface="Consolas" panose="020B0609020204030204" pitchFamily="49" charset="0"/>
                <a:cs typeface="Consolas" panose="020B0609020204030204" pitchFamily="49" charset="0"/>
              </a:rPr>
              <a:t>][j] = </a:t>
            </a:r>
            <a:r>
              <a:rPr lang="en-GB" altLang="zh-CN" dirty="0" err="1">
                <a:latin typeface="Consolas" panose="020B0609020204030204" pitchFamily="49" charset="0"/>
                <a:cs typeface="Consolas" panose="020B0609020204030204" pitchFamily="49" charset="0"/>
              </a:rPr>
              <a:t>conv_sum</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将结果赋给输出矩阵</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return </a:t>
            </a:r>
            <a:r>
              <a:rPr lang="en-GB" altLang="zh-CN" dirty="0">
                <a:latin typeface="Consolas" panose="020B0609020204030204" pitchFamily="49" charset="0"/>
                <a:cs typeface="Consolas" panose="020B0609020204030204" pitchFamily="49" charset="0"/>
              </a:rPr>
              <a:t>output</a:t>
            </a:r>
            <a:endParaRPr lang="zh-CN" altLang="en-US" dirty="0">
              <a:latin typeface="Consolas" panose="020B0609020204030204" pitchFamily="49" charset="0"/>
              <a:cs typeface="Consolas" panose="020B0609020204030204" pitchFamily="49" charset="0"/>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卷积核的功能</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879286" y="1783186"/>
            <a:ext cx="10433428" cy="478529"/>
          </a:xfrm>
          <a:prstGeom prst="rect">
            <a:avLst/>
          </a:prstGeom>
          <a:noFill/>
        </p:spPr>
        <p:txBody>
          <a:bodyPr wrap="square" rtlCol="0">
            <a:spAutoFit/>
          </a:bodyPr>
          <a:lstStyle/>
          <a:p>
            <a:pPr algn="ct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将卷积核用二维列表表示，调用函数，完成卷积运算，得到计算结果。</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2" name="文本框 11"/>
          <p:cNvSpPr txBox="1"/>
          <p:nvPr/>
        </p:nvSpPr>
        <p:spPr>
          <a:xfrm>
            <a:off x="2744268" y="3131001"/>
            <a:ext cx="6100174" cy="1477328"/>
          </a:xfrm>
          <a:prstGeom prst="rect">
            <a:avLst/>
          </a:prstGeom>
          <a:solidFill>
            <a:schemeClr val="bg1"/>
          </a:solidFill>
          <a:ln>
            <a:solidFill>
              <a:schemeClr val="tx1"/>
            </a:solidFill>
          </a:ln>
        </p:spPr>
        <p:txBody>
          <a:bodyPr wrap="square">
            <a:spAutoFit/>
          </a:bodyPr>
          <a:lstStyle/>
          <a:p>
            <a:r>
              <a:rPr lang="en-GB" altLang="zh-CN" dirty="0">
                <a:latin typeface="Consolas" panose="020B0609020204030204" pitchFamily="49" charset="0"/>
                <a:cs typeface="Consolas" panose="020B0609020204030204" pitchFamily="49" charset="0"/>
              </a:rPr>
              <a:t>kernel = [[</a:t>
            </a:r>
            <a:r>
              <a:rPr lang="en-GB" altLang="zh-CN" dirty="0">
                <a:solidFill>
                  <a:srgbClr val="000000"/>
                </a:solidFill>
                <a:effectLst/>
                <a:latin typeface="Consolas" panose="020B0609020204030204" pitchFamily="49" charset="0"/>
                <a:cs typeface="Consolas" panose="020B0609020204030204" pitchFamily="49" charset="0"/>
              </a:rPr>
              <a:t>1</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2</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1</a:t>
            </a:r>
            <a:r>
              <a:rPr lang="en-GB" altLang="zh-CN" dirty="0">
                <a:latin typeface="Consolas" panose="020B0609020204030204" pitchFamily="49" charset="0"/>
                <a:cs typeface="Consolas" panose="020B0609020204030204" pitchFamily="49" charset="0"/>
              </a:rPr>
              <a:t>], </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 </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1</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2</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1</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convolved_image</a:t>
            </a:r>
            <a:r>
              <a:rPr lang="en-GB" altLang="zh-CN" dirty="0">
                <a:latin typeface="Consolas" panose="020B0609020204030204" pitchFamily="49" charset="0"/>
                <a:cs typeface="Consolas" panose="020B0609020204030204" pitchFamily="49" charset="0"/>
              </a:rPr>
              <a:t> = convolve(image, kernel)</a:t>
            </a:r>
            <a:endParaRPr lang="zh-CN" altLang="en-US" dirty="0">
              <a:latin typeface="Consolas" panose="020B0609020204030204" pitchFamily="49" charset="0"/>
              <a:cs typeface="Consolas" panose="020B0609020204030204" pitchFamily="49" charset="0"/>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卷积核的功能</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879286" y="1445998"/>
            <a:ext cx="10433428" cy="478529"/>
          </a:xfrm>
          <a:prstGeom prst="rect">
            <a:avLst/>
          </a:prstGeom>
          <a:noFill/>
        </p:spPr>
        <p:txBody>
          <a:bodyPr wrap="square" rtlCol="0">
            <a:spAutoFit/>
          </a:bodyPr>
          <a:lstStyle/>
          <a:p>
            <a:pPr algn="ct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计算结果是一个二维列表，可以再用</a:t>
            </a:r>
            <a:r>
              <a:rPr lang="en-US" altLang="zh-CN" sz="2000" dirty="0">
                <a:latin typeface="微软雅黑 Light" panose="020B0502040204020203" pitchFamily="34" charset="-122"/>
                <a:ea typeface="微软雅黑 Light" panose="020B0502040204020203" pitchFamily="34" charset="-122"/>
                <a:cs typeface="Alibaba PuHuiTi" pitchFamily="18" charset="-122"/>
              </a:rPr>
              <a:t>OpenCV</a:t>
            </a:r>
            <a:r>
              <a:rPr lang="zh-CN" altLang="en-US" sz="2000" dirty="0">
                <a:latin typeface="微软雅黑 Light" panose="020B0502040204020203" pitchFamily="34" charset="-122"/>
                <a:ea typeface="微软雅黑 Light" panose="020B0502040204020203" pitchFamily="34" charset="-122"/>
                <a:cs typeface="Alibaba PuHuiTi" pitchFamily="18" charset="-122"/>
              </a:rPr>
              <a:t>预览为图像，直观看到计算结果。</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3" name="文本框 12"/>
          <p:cNvSpPr txBox="1"/>
          <p:nvPr/>
        </p:nvSpPr>
        <p:spPr>
          <a:xfrm>
            <a:off x="879286" y="2180155"/>
            <a:ext cx="10433428" cy="3970318"/>
          </a:xfrm>
          <a:prstGeom prst="rect">
            <a:avLst/>
          </a:prstGeom>
          <a:solidFill>
            <a:schemeClr val="bg1"/>
          </a:solidFill>
          <a:ln>
            <a:solidFill>
              <a:schemeClr val="tx1"/>
            </a:solidFill>
          </a:ln>
        </p:spPr>
        <p:txBody>
          <a:bodyPr wrap="square">
            <a:spAutoFit/>
          </a:bodyPr>
          <a:lstStyle/>
          <a:p>
            <a:r>
              <a:rPr lang="en-GB" altLang="zh-CN" dirty="0">
                <a:solidFill>
                  <a:srgbClr val="FF7700"/>
                </a:solidFill>
                <a:effectLst/>
                <a:latin typeface="Consolas" panose="020B0609020204030204" pitchFamily="49" charset="0"/>
                <a:cs typeface="Consolas" panose="020B0609020204030204" pitchFamily="49" charset="0"/>
              </a:rPr>
              <a:t>import </a:t>
            </a:r>
            <a:r>
              <a:rPr lang="en-GB" altLang="zh-CN" dirty="0">
                <a:latin typeface="Consolas" panose="020B0609020204030204" pitchFamily="49" charset="0"/>
                <a:cs typeface="Consolas" panose="020B0609020204030204" pitchFamily="49" charset="0"/>
              </a:rPr>
              <a:t>cv2</a:t>
            </a:r>
            <a:br>
              <a:rPr lang="en-GB" altLang="zh-CN" dirty="0">
                <a:latin typeface="Consolas" panose="020B0609020204030204" pitchFamily="49" charset="0"/>
                <a:cs typeface="Consolas" panose="020B0609020204030204" pitchFamily="49" charset="0"/>
              </a:rPr>
            </a:br>
            <a:r>
              <a:rPr lang="en-GB" altLang="zh-CN" dirty="0">
                <a:solidFill>
                  <a:srgbClr val="FF7700"/>
                </a:solidFill>
                <a:effectLst/>
                <a:latin typeface="Consolas" panose="020B0609020204030204" pitchFamily="49" charset="0"/>
                <a:cs typeface="Consolas" panose="020B0609020204030204" pitchFamily="49" charset="0"/>
              </a:rPr>
              <a:t>import </a:t>
            </a:r>
            <a:r>
              <a:rPr lang="en-GB" altLang="zh-CN" dirty="0" err="1">
                <a:latin typeface="Consolas" panose="020B0609020204030204" pitchFamily="49" charset="0"/>
                <a:cs typeface="Consolas" panose="020B0609020204030204" pitchFamily="49" charset="0"/>
              </a:rPr>
              <a:t>numpy</a:t>
            </a:r>
            <a:r>
              <a:rPr lang="en-GB" altLang="zh-CN" dirty="0">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as </a:t>
            </a:r>
            <a:r>
              <a:rPr lang="en-GB" altLang="zh-CN" dirty="0">
                <a:latin typeface="Consolas" panose="020B0609020204030204" pitchFamily="49" charset="0"/>
                <a:cs typeface="Consolas" panose="020B0609020204030204" pitchFamily="49" charset="0"/>
              </a:rPr>
              <a:t>np</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将输出数据简单换算转换为灰度图像数据并适当放大</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convolved_image</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np.array</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convolved_image</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dtype</a:t>
            </a:r>
            <a:r>
              <a:rPr lang="en-GB" altLang="zh-CN" dirty="0">
                <a:latin typeface="Consolas" panose="020B0609020204030204" pitchFamily="49" charset="0"/>
                <a:cs typeface="Consolas" panose="020B0609020204030204" pitchFamily="49" charset="0"/>
              </a:rPr>
              <a:t>=np.float32)</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convolved_image</a:t>
            </a:r>
            <a:r>
              <a:rPr lang="en-GB" altLang="zh-CN" dirty="0">
                <a:latin typeface="Consolas" panose="020B0609020204030204" pitchFamily="49" charset="0"/>
                <a:cs typeface="Consolas" panose="020B0609020204030204" pitchFamily="49" charset="0"/>
              </a:rPr>
              <a:t> = cv2.normalize(</a:t>
            </a:r>
            <a:r>
              <a:rPr lang="en-GB" altLang="zh-CN" dirty="0" err="1">
                <a:latin typeface="Consolas" panose="020B0609020204030204" pitchFamily="49" charset="0"/>
                <a:cs typeface="Consolas" panose="020B0609020204030204" pitchFamily="49" charset="0"/>
              </a:rPr>
              <a:t>convolved_image</a:t>
            </a:r>
            <a:r>
              <a:rPr lang="en-GB" altLang="zh-CN" dirty="0">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None</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255</a:t>
            </a:r>
            <a:r>
              <a:rPr lang="en-GB" altLang="zh-CN" dirty="0">
                <a:latin typeface="Consolas" panose="020B0609020204030204" pitchFamily="49" charset="0"/>
                <a:cs typeface="Consolas" panose="020B0609020204030204" pitchFamily="49" charset="0"/>
              </a:rPr>
              <a:t>, cv2.NORM_MINMAX)</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convolved_image</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convolved_image.astype</a:t>
            </a:r>
            <a:r>
              <a:rPr lang="en-GB" altLang="zh-CN" dirty="0">
                <a:latin typeface="Consolas" panose="020B0609020204030204" pitchFamily="49" charset="0"/>
                <a:cs typeface="Consolas" panose="020B0609020204030204" pitchFamily="49" charset="0"/>
              </a:rPr>
              <a:t>(np.uint8)</a:t>
            </a: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convolved_image</a:t>
            </a:r>
            <a:r>
              <a:rPr lang="en-GB" altLang="zh-CN" dirty="0">
                <a:latin typeface="Consolas" panose="020B0609020204030204" pitchFamily="49" charset="0"/>
                <a:cs typeface="Consolas" panose="020B0609020204030204" pitchFamily="49" charset="0"/>
              </a:rPr>
              <a:t> = cv2.resize(</a:t>
            </a:r>
            <a:r>
              <a:rPr lang="en-GB" altLang="zh-CN" dirty="0" err="1">
                <a:latin typeface="Consolas" panose="020B0609020204030204" pitchFamily="49" charset="0"/>
                <a:cs typeface="Consolas" panose="020B0609020204030204" pitchFamily="49" charset="0"/>
              </a:rPr>
              <a:t>convolved_image</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fx</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10</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fy</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10</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interpolation</a:t>
            </a:r>
            <a:r>
              <a:rPr lang="en-GB" altLang="zh-CN" dirty="0">
                <a:latin typeface="Consolas" panose="020B0609020204030204" pitchFamily="49" charset="0"/>
                <a:cs typeface="Consolas" panose="020B0609020204030204" pitchFamily="49" charset="0"/>
              </a:rPr>
              <a:t>=cv2.INTER_NEAREST)</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使用</a:t>
            </a:r>
            <a:r>
              <a:rPr lang="zh-CN" altLang="en-US" dirty="0">
                <a:solidFill>
                  <a:srgbClr val="DD0000"/>
                </a:solidFill>
                <a:effectLst/>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OpenCV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显示图像</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a:latin typeface="Consolas" panose="020B0609020204030204" pitchFamily="49" charset="0"/>
                <a:cs typeface="Consolas" panose="020B0609020204030204" pitchFamily="49" charset="0"/>
              </a:rPr>
              <a:t>cv2.imshow(</a:t>
            </a:r>
            <a:r>
              <a:rPr lang="en-GB" altLang="zh-CN" dirty="0">
                <a:solidFill>
                  <a:srgbClr val="00AA00"/>
                </a:solidFill>
                <a:effectLst/>
                <a:latin typeface="Consolas" panose="020B0609020204030204" pitchFamily="49" charset="0"/>
                <a:cs typeface="Consolas" panose="020B0609020204030204" pitchFamily="49" charset="0"/>
              </a:rPr>
              <a:t>"Convolved Image"</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convolved_image</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cv2.waitKey(</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cv2.destroyAllWindows()</a:t>
            </a:r>
            <a:endParaRPr lang="zh-CN" altLang="en-US" dirty="0">
              <a:latin typeface="Consolas" panose="020B0609020204030204" pitchFamily="49" charset="0"/>
              <a:cs typeface="Consolas" panose="020B0609020204030204" pitchFamily="49" charset="0"/>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1465545" y="1677385"/>
            <a:ext cx="9571596" cy="909416"/>
          </a:xfrm>
          <a:prstGeom prst="rect">
            <a:avLst/>
          </a:prstGeom>
          <a:noFill/>
        </p:spPr>
        <p:txBody>
          <a:bodyPr wrap="square" rtlCol="0">
            <a:spAutoFit/>
          </a:bodyPr>
          <a:lstStyle/>
          <a:p>
            <a:pP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运行程序，用以下两个卷积核分别对任意</a:t>
            </a:r>
            <a:r>
              <a:rPr lang="en-US" altLang="zh-CN" sz="2000" dirty="0">
                <a:latin typeface="微软雅黑 Light" panose="020B0502040204020203" pitchFamily="34" charset="-122"/>
                <a:ea typeface="微软雅黑 Light" panose="020B0502040204020203" pitchFamily="34" charset="-122"/>
                <a:cs typeface="Alibaba PuHuiTi" pitchFamily="18" charset="-122"/>
              </a:rPr>
              <a:t>MNIST</a:t>
            </a:r>
            <a:r>
              <a:rPr lang="zh-CN" altLang="en-US" sz="2000" dirty="0">
                <a:latin typeface="微软雅黑 Light" panose="020B0502040204020203" pitchFamily="34" charset="-122"/>
                <a:ea typeface="微软雅黑 Light" panose="020B0502040204020203" pitchFamily="34" charset="-122"/>
                <a:cs typeface="Alibaba PuHuiTi" pitchFamily="18" charset="-122"/>
              </a:rPr>
              <a:t>图像数据进行运算，观察计算结果的图像特征。</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graphicFrame>
        <p:nvGraphicFramePr>
          <p:cNvPr id="11" name="表格 10"/>
          <p:cNvGraphicFramePr>
            <a:graphicFrameLocks noGrp="1"/>
          </p:cNvGraphicFramePr>
          <p:nvPr/>
        </p:nvGraphicFramePr>
        <p:xfrm>
          <a:off x="3862836" y="3429000"/>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p:graphicFrame>
        <p:nvGraphicFramePr>
          <p:cNvPr id="12" name="表格 11"/>
          <p:cNvGraphicFramePr>
            <a:graphicFrameLocks noGrp="1"/>
          </p:cNvGraphicFramePr>
          <p:nvPr/>
        </p:nvGraphicFramePr>
        <p:xfrm>
          <a:off x="5995498" y="3429000"/>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graphicFrame>
        <p:nvGraphicFramePr>
          <p:cNvPr id="13" name="表格 12"/>
          <p:cNvGraphicFramePr>
            <a:graphicFrameLocks noGrp="1"/>
          </p:cNvGraphicFramePr>
          <p:nvPr/>
        </p:nvGraphicFramePr>
        <p:xfrm>
          <a:off x="1934268" y="2810266"/>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p:pic>
        <p:nvPicPr>
          <p:cNvPr id="3" name="图片 2"/>
          <p:cNvPicPr>
            <a:picLocks noChangeAspect="1"/>
          </p:cNvPicPr>
          <p:nvPr/>
        </p:nvPicPr>
        <p:blipFill>
          <a:blip r:embed="rId1"/>
          <a:stretch>
            <a:fillRect/>
          </a:stretch>
        </p:blipFill>
        <p:spPr>
          <a:xfrm>
            <a:off x="5153764" y="2096266"/>
            <a:ext cx="4064000" cy="3048000"/>
          </a:xfrm>
          <a:prstGeom prst="rect">
            <a:avLst/>
          </a:prstGeom>
        </p:spPr>
      </p:pic>
      <p:sp>
        <p:nvSpPr>
          <p:cNvPr id="16" name="文本框 15"/>
          <p:cNvSpPr txBox="1"/>
          <p:nvPr/>
        </p:nvSpPr>
        <p:spPr>
          <a:xfrm>
            <a:off x="5030432" y="4714447"/>
            <a:ext cx="4310665" cy="478529"/>
          </a:xfrm>
          <a:prstGeom prst="rect">
            <a:avLst/>
          </a:prstGeom>
          <a:noFill/>
        </p:spPr>
        <p:txBody>
          <a:bodyPr wrap="square" rtlCol="0">
            <a:spAutoFit/>
          </a:bodyPr>
          <a:lstStyle/>
          <a:p>
            <a:pPr algn="ct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提取出垂直线条特征</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graphicFrame>
        <p:nvGraphicFramePr>
          <p:cNvPr id="12" name="表格 11"/>
          <p:cNvGraphicFramePr>
            <a:graphicFrameLocks noGrp="1"/>
          </p:cNvGraphicFramePr>
          <p:nvPr/>
        </p:nvGraphicFramePr>
        <p:xfrm>
          <a:off x="1934268" y="2832209"/>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0</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p:pic>
        <p:nvPicPr>
          <p:cNvPr id="2" name="图片 1"/>
          <p:cNvPicPr>
            <a:picLocks noChangeAspect="1"/>
          </p:cNvPicPr>
          <p:nvPr/>
        </p:nvPicPr>
        <p:blipFill>
          <a:blip r:embed="rId1"/>
          <a:stretch>
            <a:fillRect/>
          </a:stretch>
        </p:blipFill>
        <p:spPr>
          <a:xfrm>
            <a:off x="5153765" y="2122645"/>
            <a:ext cx="4064000" cy="3048000"/>
          </a:xfrm>
          <a:prstGeom prst="rect">
            <a:avLst/>
          </a:prstGeom>
        </p:spPr>
      </p:pic>
      <p:sp>
        <p:nvSpPr>
          <p:cNvPr id="11" name="文本框 10"/>
          <p:cNvSpPr txBox="1"/>
          <p:nvPr/>
        </p:nvSpPr>
        <p:spPr>
          <a:xfrm>
            <a:off x="5030432" y="4714447"/>
            <a:ext cx="4310665" cy="478529"/>
          </a:xfrm>
          <a:prstGeom prst="rect">
            <a:avLst/>
          </a:prstGeom>
          <a:noFill/>
        </p:spPr>
        <p:txBody>
          <a:bodyPr wrap="square" rtlCol="0">
            <a:spAutoFit/>
          </a:bodyPr>
          <a:lstStyle/>
          <a:p>
            <a:pPr algn="ct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提取出水平线条特征</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3" name="矩形 2"/>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5693586" y="395769"/>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课堂小结</a:t>
            </a:r>
            <a:endParaRPr lang="zh-CN" altLang="en-US" sz="3600" b="1" dirty="0">
              <a:latin typeface="微软雅黑 Light" panose="020B0502040204020203" pitchFamily="34" charset="-122"/>
              <a:ea typeface="微软雅黑 Light" panose="020B0502040204020203" pitchFamily="34" charset="-122"/>
            </a:endParaRPr>
          </a:p>
        </p:txBody>
      </p:sp>
      <p:sp>
        <p:nvSpPr>
          <p:cNvPr id="13" name="矩形 12"/>
          <p:cNvSpPr/>
          <p:nvPr/>
        </p:nvSpPr>
        <p:spPr>
          <a:xfrm>
            <a:off x="613856" y="2085651"/>
            <a:ext cx="11225349" cy="2686698"/>
          </a:xfrm>
          <a:prstGeom prst="rect">
            <a:avLst/>
          </a:prstGeom>
        </p:spPr>
        <p:txBody>
          <a:bodyPr wrap="square">
            <a:spAutoFit/>
          </a:bodyPr>
          <a:lstStyle/>
          <a:p>
            <a:pPr marL="342900" indent="-342900" fontAlgn="auto">
              <a:lnSpc>
                <a:spcPct val="150000"/>
              </a:lnSpc>
              <a:buFont typeface="Arial" panose="020B0604020202020204" pitchFamily="34" charset="0"/>
              <a:buChar char="•"/>
            </a:pP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用全连接神经网络解决图像问题的局限性是会丢失图像的二维特征。</a:t>
            </a:r>
            <a:endParaRPr kumimoji="1" lang="en-US" altLang="zh-CN"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marL="342900" indent="-342900" fontAlgn="auto">
              <a:lnSpc>
                <a:spcPct val="150000"/>
              </a:lnSpc>
              <a:buFont typeface="Arial" panose="020B0604020202020204" pitchFamily="34" charset="0"/>
              <a:buChar char="•"/>
            </a:pPr>
            <a:r>
              <a:rPr kumimoji="1" lang="zh-CN" altLang="en-US" sz="23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卷积神经网络</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kumimoji="1" lang="en-US" altLang="zh-CN"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CNN</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）是一种可以保留和提取图像二维特征的神经网络结构。</a:t>
            </a:r>
            <a:endParaRPr kumimoji="1" lang="en-US" altLang="zh-CN"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marL="342900" indent="-342900" fontAlgn="auto">
              <a:lnSpc>
                <a:spcPct val="150000"/>
              </a:lnSpc>
              <a:buFont typeface="Arial" panose="020B0604020202020204" pitchFamily="34" charset="0"/>
              <a:buChar char="•"/>
            </a:pP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卷积神经网络无需对数据进行展平处理，用卷积层、池化层提取图像特征。</a:t>
            </a:r>
            <a:endParaRPr kumimoji="1" lang="en-US" altLang="zh-CN"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marL="342900" indent="-342900" fontAlgn="auto">
              <a:lnSpc>
                <a:spcPct val="150000"/>
              </a:lnSpc>
              <a:buFont typeface="Arial" panose="020B0604020202020204" pitchFamily="34" charset="0"/>
              <a:buChar char="•"/>
            </a:pP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卷积层的核心是</a:t>
            </a:r>
            <a:r>
              <a:rPr kumimoji="1" lang="zh-CN" altLang="en-US" sz="23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卷积运算</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，它使用</a:t>
            </a:r>
            <a:r>
              <a:rPr kumimoji="1" lang="zh-CN" altLang="en-US" sz="23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卷积核</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在图像数据上滑动完成计算。</a:t>
            </a:r>
            <a:endParaRPr kumimoji="1" lang="en-US" altLang="zh-CN"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marL="342900" indent="-342900" fontAlgn="auto">
              <a:lnSpc>
                <a:spcPct val="150000"/>
              </a:lnSpc>
              <a:buFont typeface="Arial" panose="020B0604020202020204" pitchFamily="34" charset="0"/>
              <a:buChar char="•"/>
            </a:pP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使用不同的卷积核，可以提取出图像上的不同特征。</a:t>
            </a:r>
            <a:endParaRPr kumimoji="1" lang="en-US" altLang="zh-CN"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5693586" y="395769"/>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拓展思考</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TextBox 2"/>
          <p:cNvSpPr txBox="1"/>
          <p:nvPr/>
        </p:nvSpPr>
        <p:spPr>
          <a:xfrm>
            <a:off x="1292702" y="1888359"/>
            <a:ext cx="9606596" cy="1137491"/>
          </a:xfrm>
          <a:prstGeom prst="rect">
            <a:avLst/>
          </a:prstGeom>
          <a:noFill/>
        </p:spPr>
        <p:txBody>
          <a:bodyPr wrap="square" rtlCol="0">
            <a:spAutoFit/>
          </a:bodyPr>
          <a:lstStyle/>
          <a:p>
            <a:pPr>
              <a:lnSpc>
                <a:spcPct val="150000"/>
              </a:lnSpc>
            </a:pPr>
            <a:r>
              <a:rPr lang="zh-CN" altLang="en-US" sz="2400" dirty="0">
                <a:latin typeface="微软雅黑 Light" panose="020B0502040204020203" pitchFamily="34" charset="-122"/>
                <a:ea typeface="微软雅黑 Light" panose="020B0502040204020203" pitchFamily="34" charset="-122"/>
              </a:rPr>
              <a:t>使用下面两个卷积核，对任意灰度图像数据进行卷积运算，分析它们的功能是什么样的。</a:t>
            </a:r>
            <a:endParaRPr lang="zh-CN" altLang="en-US" sz="2400" dirty="0">
              <a:latin typeface="微软雅黑 Light" panose="020B0502040204020203" pitchFamily="34" charset="-122"/>
              <a:ea typeface="微软雅黑 Light" panose="020B0502040204020203" pitchFamily="34" charset="-122"/>
            </a:endParaRPr>
          </a:p>
        </p:txBody>
      </p:sp>
      <p:graphicFrame>
        <p:nvGraphicFramePr>
          <p:cNvPr id="10" name="表格 9"/>
          <p:cNvGraphicFramePr>
            <a:graphicFrameLocks noGrp="1"/>
          </p:cNvGraphicFramePr>
          <p:nvPr/>
        </p:nvGraphicFramePr>
        <p:xfrm>
          <a:off x="3501162" y="3438395"/>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4</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r>
            </a:tbl>
          </a:graphicData>
        </a:graphic>
      </p:graphicFrame>
      <p:graphicFrame>
        <p:nvGraphicFramePr>
          <p:cNvPr id="12" name="表格 11"/>
          <p:cNvGraphicFramePr>
            <a:graphicFrameLocks noGrp="1"/>
          </p:cNvGraphicFramePr>
          <p:nvPr/>
        </p:nvGraphicFramePr>
        <p:xfrm>
          <a:off x="6260838" y="3438395"/>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2</a:t>
                      </a:r>
                      <a:endParaRPr lang="zh-CN" altLang="en-US" sz="2400" dirty="0"/>
                    </a:p>
                  </a:txBody>
                  <a:tcPr anchor="ctr"/>
                </a:tc>
                <a:tc>
                  <a:txBody>
                    <a:bodyPr/>
                    <a:lstStyle/>
                    <a:p>
                      <a:pPr algn="ctr"/>
                      <a:r>
                        <a:rPr lang="en-US" altLang="zh-CN" sz="2400" dirty="0"/>
                        <a:t>4</a:t>
                      </a:r>
                      <a:endParaRPr lang="zh-CN" altLang="en-US" sz="2400" dirty="0"/>
                    </a:p>
                  </a:txBody>
                  <a:tcPr anchor="ct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464504" y="3920158"/>
            <a:ext cx="1224684" cy="1224684"/>
          </a:xfrm>
          <a:prstGeom prst="rect">
            <a:avLst/>
          </a:prstGeom>
        </p:spPr>
      </p:pic>
      <p:sp>
        <p:nvSpPr>
          <p:cNvPr id="2" name="文本框 1"/>
          <p:cNvSpPr txBox="1"/>
          <p:nvPr/>
        </p:nvSpPr>
        <p:spPr>
          <a:xfrm rot="16200000">
            <a:off x="5822315" y="-898525"/>
            <a:ext cx="1198245" cy="7160895"/>
          </a:xfrm>
          <a:prstGeom prst="rect">
            <a:avLst/>
          </a:prstGeom>
          <a:noFill/>
        </p:spPr>
        <p:txBody>
          <a:bodyPr vert="eaVert" wrap="square" rtlCol="0">
            <a:spAutoFit/>
          </a:bodyPr>
          <a:p>
            <a:r>
              <a:rPr lang="zh-CN" altLang="en-US" sz="6600" b="1" dirty="0">
                <a:solidFill>
                  <a:schemeClr val="bg1"/>
                </a:solidFill>
                <a:latin typeface="微软雅黑" panose="020B0503020204020204" pitchFamily="34" charset="-122"/>
                <a:ea typeface="微软雅黑" panose="020B0503020204020204" pitchFamily="34" charset="-122"/>
              </a:rPr>
              <a:t>祝愿取得好成绩</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课堂导入</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TextBox 12"/>
          <p:cNvSpPr txBox="1"/>
          <p:nvPr/>
        </p:nvSpPr>
        <p:spPr>
          <a:xfrm>
            <a:off x="1340557" y="1851744"/>
            <a:ext cx="9510886" cy="1323439"/>
          </a:xfrm>
          <a:prstGeom prst="rect">
            <a:avLst/>
          </a:prstGeom>
          <a:noFill/>
        </p:spPr>
        <p:txBody>
          <a:bodyPr wrap="square" lIns="0" tIns="0" rIns="0" bIns="0" rtlCol="0">
            <a:spAutoFit/>
          </a:bodyPr>
          <a:lstStyle/>
          <a:p>
            <a:r>
              <a:rPr lang="zh-CN" altLang="en-US"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rPr>
              <a:t>想一想：</a:t>
            </a:r>
            <a:endParaRPr lang="en-US" altLang="zh-CN"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endParaRPr lang="en-US" altLang="zh-CN" sz="1400"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r>
              <a:rPr lang="en-US" altLang="zh-CN" sz="2400" dirty="0">
                <a:latin typeface="微软雅黑 Light" panose="020B0502040204020203" pitchFamily="34" charset="-122"/>
                <a:ea typeface="微软雅黑 Light" panose="020B0502040204020203" pitchFamily="34" charset="-122"/>
              </a:rPr>
              <a:t>      </a:t>
            </a:r>
            <a:r>
              <a:rPr kumimoji="1" lang="zh-CN" altLang="en-US" sz="2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 在处理图像数据时，先进行展平操作再进行后续的训练是否存在什么不足之处？</a:t>
            </a:r>
            <a:endParaRPr kumimoji="1" lang="en-US" altLang="zh-CN" sz="2400" dirty="0">
              <a:latin typeface="微软雅黑 Light" panose="020B0502040204020203" pitchFamily="34" charset="-122"/>
              <a:ea typeface="微软雅黑 Light" panose="020B0502040204020203" pitchFamily="34" charset="-122"/>
              <a:cs typeface="微软雅黑 Light" panose="020B0502040204020203" pitchFamily="34" charset="-122"/>
            </a:endParaRPr>
          </a:p>
        </p:txBody>
      </p:sp>
      <p:sp>
        <p:nvSpPr>
          <p:cNvPr id="13" name="文本框 12"/>
          <p:cNvSpPr txBox="1"/>
          <p:nvPr/>
        </p:nvSpPr>
        <p:spPr>
          <a:xfrm>
            <a:off x="1115569" y="3617636"/>
            <a:ext cx="9628631" cy="583493"/>
          </a:xfrm>
          <a:prstGeom prst="rect">
            <a:avLst/>
          </a:prstGeom>
          <a:noFill/>
        </p:spPr>
        <p:txBody>
          <a:bodyPr wrap="square" rtlCol="0">
            <a:spAutoFit/>
          </a:bodyPr>
          <a:lstStyle/>
          <a:p>
            <a:pPr algn="ctr">
              <a:lnSpc>
                <a:spcPct val="150000"/>
              </a:lnSpc>
            </a:pPr>
            <a:r>
              <a:rPr lang="zh-CN" altLang="en-US" sz="2400" dirty="0">
                <a:latin typeface="微软雅黑 Light" panose="020B0502040204020203" pitchFamily="34" charset="-122"/>
                <a:ea typeface="微软雅黑 Light" panose="020B0502040204020203" pitchFamily="34" charset="-122"/>
              </a:rPr>
              <a:t>从二维转为一维，丢失了图像数据的</a:t>
            </a:r>
            <a:r>
              <a:rPr lang="zh-CN" altLang="en-US" sz="2400" dirty="0">
                <a:solidFill>
                  <a:schemeClr val="accent2"/>
                </a:solidFill>
                <a:latin typeface="微软雅黑 Light" panose="020B0502040204020203" pitchFamily="34" charset="-122"/>
                <a:ea typeface="微软雅黑 Light" panose="020B0502040204020203" pitchFamily="34" charset="-122"/>
              </a:rPr>
              <a:t>位置关系</a:t>
            </a:r>
            <a:r>
              <a:rPr lang="zh-CN" altLang="en-US" sz="2400" dirty="0">
                <a:latin typeface="微软雅黑 Light" panose="020B0502040204020203" pitchFamily="34" charset="-122"/>
                <a:ea typeface="微软雅黑 Light" panose="020B0502040204020203" pitchFamily="34" charset="-122"/>
              </a:rPr>
              <a:t>。</a:t>
            </a:r>
            <a:endParaRPr lang="zh-CN" altLang="en-US" sz="2400"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1134517" y="4503362"/>
            <a:ext cx="9628631" cy="583493"/>
          </a:xfrm>
          <a:prstGeom prst="rect">
            <a:avLst/>
          </a:prstGeom>
          <a:noFill/>
        </p:spPr>
        <p:txBody>
          <a:bodyPr wrap="square" rtlCol="0">
            <a:spAutoFit/>
          </a:bodyPr>
          <a:lstStyle/>
          <a:p>
            <a:pPr algn="ctr">
              <a:lnSpc>
                <a:spcPct val="150000"/>
              </a:lnSpc>
            </a:pPr>
            <a:r>
              <a:rPr lang="zh-CN" altLang="en-US" sz="2400" dirty="0">
                <a:latin typeface="微软雅黑 Light" panose="020B0502040204020203" pitchFamily="34" charset="-122"/>
                <a:ea typeface="微软雅黑 Light" panose="020B0502040204020203" pitchFamily="34" charset="-122"/>
              </a:rPr>
              <a:t>能否</a:t>
            </a:r>
            <a:r>
              <a:rPr lang="zh-CN" altLang="en-US" sz="2400" dirty="0">
                <a:solidFill>
                  <a:schemeClr val="accent2"/>
                </a:solidFill>
                <a:latin typeface="微软雅黑 Light" panose="020B0502040204020203" pitchFamily="34" charset="-122"/>
                <a:ea typeface="微软雅黑 Light" panose="020B0502040204020203" pitchFamily="34" charset="-122"/>
              </a:rPr>
              <a:t>保留</a:t>
            </a:r>
            <a:r>
              <a:rPr lang="zh-CN" altLang="en-US" sz="2400" dirty="0">
                <a:latin typeface="微软雅黑 Light" panose="020B0502040204020203" pitchFamily="34" charset="-122"/>
                <a:ea typeface="微软雅黑 Light" panose="020B0502040204020203" pitchFamily="34" charset="-122"/>
              </a:rPr>
              <a:t>二维的原始数据结构进行模型的训练？</a:t>
            </a:r>
            <a:endParaRPr lang="zh-CN" altLang="en-US" sz="2400" dirty="0">
              <a:latin typeface="微软雅黑 Light" panose="020B0502040204020203" pitchFamily="34" charset="-122"/>
              <a:ea typeface="微软雅黑 Light" panose="020B0502040204020203" pitchFamily="34" charset="-122"/>
            </a:endParaRPr>
          </a:p>
        </p:txBody>
      </p:sp>
      <p:sp>
        <p:nvSpPr>
          <p:cNvPr id="4" name="矩形 3"/>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anim calcmode="lin" valueType="num">
                                      <p:cBhvr>
                                        <p:cTn id="8" dur="250" fill="hold"/>
                                        <p:tgtEl>
                                          <p:spTgt spid="11"/>
                                        </p:tgtEl>
                                        <p:attrNameLst>
                                          <p:attrName>ppt_x</p:attrName>
                                        </p:attrNameLst>
                                      </p:cBhvr>
                                      <p:tavLst>
                                        <p:tav tm="0">
                                          <p:val>
                                            <p:strVal val="#ppt_x"/>
                                          </p:val>
                                        </p:tav>
                                        <p:tav tm="100000">
                                          <p:val>
                                            <p:strVal val="#ppt_x"/>
                                          </p:val>
                                        </p:tav>
                                      </p:tavLst>
                                    </p:anim>
                                    <p:anim calcmode="lin" valueType="num">
                                      <p:cBhvr>
                                        <p:cTn id="9" dur="25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课堂导入</a:t>
            </a:r>
            <a:endParaRPr lang="zh-CN" altLang="en-US" sz="3600" b="1" dirty="0">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1115569" y="1721029"/>
            <a:ext cx="9628631" cy="3907480"/>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zh-CN" altLang="en-US" sz="2400" dirty="0">
                <a:latin typeface="微软雅黑 Light" panose="020B0502040204020203" pitchFamily="34" charset="-122"/>
                <a:ea typeface="微软雅黑 Light" panose="020B0502040204020203" pitchFamily="34" charset="-122"/>
              </a:rPr>
              <a:t>全连接神经网络的运算原理要求“</a:t>
            </a:r>
            <a:r>
              <a:rPr lang="zh-CN" altLang="en-US" sz="2400" dirty="0">
                <a:solidFill>
                  <a:schemeClr val="accent2"/>
                </a:solidFill>
                <a:latin typeface="微软雅黑 Light" panose="020B0502040204020203" pitchFamily="34" charset="-122"/>
                <a:ea typeface="微软雅黑 Light" panose="020B0502040204020203" pitchFamily="34" charset="-122"/>
              </a:rPr>
              <a:t>平等</a:t>
            </a:r>
            <a:r>
              <a:rPr lang="zh-CN" altLang="en-US" sz="2400" dirty="0">
                <a:latin typeface="微软雅黑 Light" panose="020B0502040204020203" pitchFamily="34" charset="-122"/>
                <a:ea typeface="微软雅黑 Light" panose="020B0502040204020203" pitchFamily="34" charset="-122"/>
              </a:rPr>
              <a:t>”地对待每一个输入数据，因此只能使用一维的输入数据。</a:t>
            </a:r>
            <a:endParaRPr lang="en-US" altLang="zh-CN" sz="2400" dirty="0">
              <a:latin typeface="微软雅黑 Light" panose="020B0502040204020203" pitchFamily="34" charset="-122"/>
              <a:ea typeface="微软雅黑 Light" panose="020B0502040204020203" pitchFamily="34" charset="-122"/>
            </a:endParaRPr>
          </a:p>
          <a:p>
            <a:pPr marL="342900" indent="-342900">
              <a:lnSpc>
                <a:spcPct val="150000"/>
              </a:lnSpc>
              <a:buFont typeface="Arial" panose="020B0604020202020204" pitchFamily="34" charset="0"/>
              <a:buChar char="•"/>
            </a:pPr>
            <a:endParaRPr lang="en-US" altLang="zh-CN" sz="2400" dirty="0">
              <a:latin typeface="微软雅黑 Light" panose="020B0502040204020203" pitchFamily="34" charset="-122"/>
              <a:ea typeface="微软雅黑 Light" panose="020B0502040204020203" pitchFamily="34" charset="-122"/>
            </a:endParaRPr>
          </a:p>
          <a:p>
            <a:pPr marL="342900" indent="-342900">
              <a:lnSpc>
                <a:spcPct val="150000"/>
              </a:lnSpc>
              <a:buFont typeface="Arial" panose="020B0604020202020204" pitchFamily="34" charset="0"/>
              <a:buChar char="•"/>
            </a:pPr>
            <a:r>
              <a:rPr lang="zh-CN" altLang="en-US" sz="2400" dirty="0">
                <a:latin typeface="微软雅黑 Light" panose="020B0502040204020203" pitchFamily="34" charset="-122"/>
                <a:ea typeface="微软雅黑 Light" panose="020B0502040204020203" pitchFamily="34" charset="-122"/>
              </a:rPr>
              <a:t>那么，有没有</a:t>
            </a:r>
            <a:r>
              <a:rPr lang="zh-CN" altLang="en-US" sz="2400" dirty="0">
                <a:solidFill>
                  <a:schemeClr val="accent2"/>
                </a:solidFill>
                <a:latin typeface="微软雅黑 Light" panose="020B0502040204020203" pitchFamily="34" charset="-122"/>
                <a:ea typeface="微软雅黑 Light" panose="020B0502040204020203" pitchFamily="34" charset="-122"/>
              </a:rPr>
              <a:t>其他的神经网络结构</a:t>
            </a:r>
            <a:r>
              <a:rPr lang="zh-CN" altLang="en-US" sz="2400" dirty="0">
                <a:latin typeface="微软雅黑 Light" panose="020B0502040204020203" pitchFamily="34" charset="-122"/>
                <a:ea typeface="微软雅黑 Light" panose="020B0502040204020203" pitchFamily="34" charset="-122"/>
              </a:rPr>
              <a:t>能够接收二维的输入数据并进行运算和训练呢？</a:t>
            </a:r>
            <a:endParaRPr lang="en-US" altLang="zh-CN" sz="2400" dirty="0">
              <a:latin typeface="微软雅黑 Light" panose="020B0502040204020203" pitchFamily="34" charset="-122"/>
              <a:ea typeface="微软雅黑 Light" panose="020B0502040204020203" pitchFamily="34" charset="-122"/>
            </a:endParaRPr>
          </a:p>
          <a:p>
            <a:pPr marL="342900" indent="-342900">
              <a:lnSpc>
                <a:spcPct val="150000"/>
              </a:lnSpc>
              <a:buFont typeface="Arial" panose="020B0604020202020204" pitchFamily="34" charset="0"/>
              <a:buChar char="•"/>
            </a:pPr>
            <a:endParaRPr lang="en-US" altLang="zh-CN" sz="2400" dirty="0">
              <a:latin typeface="微软雅黑 Light" panose="020B0502040204020203" pitchFamily="34" charset="-122"/>
              <a:ea typeface="微软雅黑 Light" panose="020B0502040204020203" pitchFamily="34" charset="-122"/>
            </a:endParaRPr>
          </a:p>
          <a:p>
            <a:pPr marL="342900" indent="-342900">
              <a:lnSpc>
                <a:spcPct val="150000"/>
              </a:lnSpc>
              <a:buFont typeface="Arial" panose="020B0604020202020204" pitchFamily="34" charset="0"/>
              <a:buChar char="•"/>
            </a:pPr>
            <a:r>
              <a:rPr lang="zh-CN" altLang="en-US" sz="2400" dirty="0">
                <a:latin typeface="微软雅黑 Light" panose="020B0502040204020203" pitchFamily="34" charset="-122"/>
                <a:ea typeface="微软雅黑 Light" panose="020B0502040204020203" pitchFamily="34" charset="-122"/>
              </a:rPr>
              <a:t>我们可以从人类的视神经结构中获取灵感。</a:t>
            </a:r>
            <a:endParaRPr lang="zh-CN" altLang="en-US" sz="2400" dirty="0">
              <a:latin typeface="微软雅黑 Light" panose="020B0502040204020203" pitchFamily="34" charset="-122"/>
              <a:ea typeface="微软雅黑 Light" panose="020B0502040204020203" pitchFamily="34" charset="-122"/>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视神经特征</a:t>
            </a:r>
            <a:endParaRPr lang="zh-CN" altLang="en-US" sz="3600" b="1" dirty="0">
              <a:latin typeface="微软雅黑 Light" panose="020B0502040204020203" pitchFamily="34" charset="-122"/>
              <a:ea typeface="微软雅黑 Light" panose="020B0502040204020203" pitchFamily="34" charset="-122"/>
            </a:endParaRPr>
          </a:p>
        </p:txBody>
      </p:sp>
      <p:sp>
        <p:nvSpPr>
          <p:cNvPr id="32" name="文本框 31"/>
          <p:cNvSpPr txBox="1"/>
          <p:nvPr/>
        </p:nvSpPr>
        <p:spPr>
          <a:xfrm>
            <a:off x="372497" y="1664512"/>
            <a:ext cx="5720394" cy="3933384"/>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在人类的视觉系统中，大量的视神经细胞各自负责一块区域，它们可以对这个区域内的光线做出反应。</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不同的神经细胞负责的区域可以有一定的重叠，且越相近的细胞观察的区域范围也越接近。</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部分复杂的视神经细胞负责大片的区域，但对于视觉细节不敏感。</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人类最终根据这些神经细胞的反应状态在大脑中形成完整的视觉图像。</a:t>
            </a:r>
            <a:endParaRPr kumimoji="1" lang="en-US" altLang="zh-CN" sz="2000" dirty="0">
              <a:latin typeface="微软雅黑 Light" panose="020B0502040204020203" pitchFamily="34" charset="-122"/>
              <a:ea typeface="微软雅黑 Light" panose="020B0502040204020203" pitchFamily="34" charset="-122"/>
              <a:cs typeface="Alibaba PuHuiTi" pitchFamily="18" charset="-122"/>
            </a:endParaRPr>
          </a:p>
        </p:txBody>
      </p:sp>
      <p:pic>
        <p:nvPicPr>
          <p:cNvPr id="33" name="Picture 2" descr="19.光線進入視網膜時，先行穿過下列何者？ (A)雙極細胞(B)錐細胞（c..-阿摩線上測驗"/>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172478" y="1614270"/>
            <a:ext cx="5018762" cy="3764072"/>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视神经特征</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921893" y="1224037"/>
            <a:ext cx="10237575" cy="2204963"/>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仿照这一原理，计算机科学家在</a:t>
            </a:r>
            <a:r>
              <a:rPr lang="en-US" altLang="zh-CN" sz="2000" dirty="0">
                <a:latin typeface="微软雅黑 Light" panose="020B0502040204020203" pitchFamily="34" charset="-122"/>
                <a:ea typeface="微软雅黑 Light" panose="020B0502040204020203" pitchFamily="34" charset="-122"/>
                <a:cs typeface="Alibaba PuHuiTi" pitchFamily="18" charset="-122"/>
              </a:rPr>
              <a:t>1980</a:t>
            </a:r>
            <a:r>
              <a:rPr lang="zh-CN" altLang="en-US" sz="2000" dirty="0">
                <a:latin typeface="微软雅黑 Light" panose="020B0502040204020203" pitchFamily="34" charset="-122"/>
                <a:ea typeface="微软雅黑 Light" panose="020B0502040204020203" pitchFamily="34" charset="-122"/>
                <a:cs typeface="Alibaba PuHuiTi" pitchFamily="18" charset="-122"/>
              </a:rPr>
              <a:t>年代提出可以用数学中的“</a:t>
            </a:r>
            <a:r>
              <a:rPr lang="zh-CN" altLang="en-US" sz="2000" b="1"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卷积运算</a:t>
            </a:r>
            <a:r>
              <a:rPr lang="zh-CN" altLang="en-US" sz="2000" dirty="0">
                <a:latin typeface="微软雅黑 Light" panose="020B0502040204020203" pitchFamily="34" charset="-122"/>
                <a:ea typeface="微软雅黑 Light" panose="020B0502040204020203" pitchFamily="34" charset="-122"/>
                <a:cs typeface="Alibaba PuHuiTi" pitchFamily="18" charset="-122"/>
              </a:rPr>
              <a:t>”模拟视神经细胞，依次对图像中的一系列小区域进行运算，再采用“</a:t>
            </a:r>
            <a:r>
              <a:rPr lang="zh-CN" altLang="en-US" sz="2000" b="1"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池化</a:t>
            </a:r>
            <a:r>
              <a:rPr lang="zh-CN" altLang="en-US" sz="2000" dirty="0">
                <a:latin typeface="微软雅黑 Light" panose="020B0502040204020203" pitchFamily="34" charset="-122"/>
                <a:ea typeface="微软雅黑 Light" panose="020B0502040204020203" pitchFamily="34" charset="-122"/>
                <a:cs typeface="Alibaba PuHuiTi" pitchFamily="18" charset="-122"/>
              </a:rPr>
              <a:t>”操作提取数据中的关键特征，模拟神经细胞对这个区域中的光线做出的反应。</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同时，还可以多次重复以上的过程，随着运算的进行，让深层次的运算能覆盖图像中更大的区域，从而模拟复杂神经细胞对图像全局的感知。</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p:txBody>
      </p:sp>
      <p:grpSp>
        <p:nvGrpSpPr>
          <p:cNvPr id="12" name="组合 11"/>
          <p:cNvGrpSpPr/>
          <p:nvPr/>
        </p:nvGrpSpPr>
        <p:grpSpPr>
          <a:xfrm>
            <a:off x="1462419" y="3648633"/>
            <a:ext cx="8958194" cy="2796436"/>
            <a:chOff x="1421706" y="3559135"/>
            <a:chExt cx="8958194" cy="2796436"/>
          </a:xfrm>
        </p:grpSpPr>
        <p:sp>
          <p:nvSpPr>
            <p:cNvPr id="13" name="圆角矩形 12"/>
            <p:cNvSpPr/>
            <p:nvPr/>
          </p:nvSpPr>
          <p:spPr>
            <a:xfrm>
              <a:off x="1421706"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输入层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4" name="圆角矩形 13"/>
            <p:cNvSpPr/>
            <p:nvPr/>
          </p:nvSpPr>
          <p:spPr>
            <a:xfrm>
              <a:off x="2701448"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卷积层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6" name="圆角矩形 15"/>
            <p:cNvSpPr/>
            <p:nvPr/>
          </p:nvSpPr>
          <p:spPr>
            <a:xfrm>
              <a:off x="3981190"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池化层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7" name="圆角矩形 16"/>
            <p:cNvSpPr/>
            <p:nvPr/>
          </p:nvSpPr>
          <p:spPr>
            <a:xfrm>
              <a:off x="5260932"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卷积层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8" name="圆角矩形 17"/>
            <p:cNvSpPr/>
            <p:nvPr/>
          </p:nvSpPr>
          <p:spPr>
            <a:xfrm>
              <a:off x="6540674"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池化层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cxnSp>
          <p:nvCxnSpPr>
            <p:cNvPr id="19" name="直线箭头连接符 18"/>
            <p:cNvCxnSpPr>
              <a:stCxn id="13" idx="3"/>
              <a:endCxn id="14" idx="1"/>
            </p:cNvCxnSpPr>
            <p:nvPr/>
          </p:nvCxnSpPr>
          <p:spPr>
            <a:xfrm>
              <a:off x="2160742" y="4957353"/>
              <a:ext cx="540706" cy="0"/>
            </a:xfrm>
            <a:prstGeom prst="straightConnector1">
              <a:avLst/>
            </a:prstGeom>
            <a:ln w="28575">
              <a:solidFill>
                <a:srgbClr val="3974D4"/>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线箭头连接符 19"/>
            <p:cNvCxnSpPr>
              <a:stCxn id="14" idx="3"/>
              <a:endCxn id="16" idx="1"/>
            </p:cNvCxnSpPr>
            <p:nvPr/>
          </p:nvCxnSpPr>
          <p:spPr>
            <a:xfrm>
              <a:off x="3440484" y="4957353"/>
              <a:ext cx="540706" cy="0"/>
            </a:xfrm>
            <a:prstGeom prst="straightConnector1">
              <a:avLst/>
            </a:prstGeom>
            <a:ln w="28575">
              <a:solidFill>
                <a:srgbClr val="3974D4"/>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线箭头连接符 20"/>
            <p:cNvCxnSpPr>
              <a:stCxn id="16" idx="3"/>
              <a:endCxn id="17" idx="1"/>
            </p:cNvCxnSpPr>
            <p:nvPr/>
          </p:nvCxnSpPr>
          <p:spPr>
            <a:xfrm>
              <a:off x="4720226" y="4957353"/>
              <a:ext cx="540706" cy="0"/>
            </a:xfrm>
            <a:prstGeom prst="straightConnector1">
              <a:avLst/>
            </a:prstGeom>
            <a:ln w="28575">
              <a:solidFill>
                <a:srgbClr val="3974D4"/>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线箭头连接符 23"/>
            <p:cNvCxnSpPr>
              <a:stCxn id="17" idx="3"/>
              <a:endCxn id="18" idx="1"/>
            </p:cNvCxnSpPr>
            <p:nvPr/>
          </p:nvCxnSpPr>
          <p:spPr>
            <a:xfrm>
              <a:off x="5999968" y="4957353"/>
              <a:ext cx="540706" cy="0"/>
            </a:xfrm>
            <a:prstGeom prst="straightConnector1">
              <a:avLst/>
            </a:prstGeom>
            <a:ln w="28575">
              <a:solidFill>
                <a:srgbClr val="3974D4"/>
              </a:solidFill>
              <a:tailEnd type="triangle"/>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7427263" y="4688942"/>
              <a:ext cx="627095" cy="461665"/>
            </a:xfrm>
            <a:prstGeom prst="rect">
              <a:avLst/>
            </a:prstGeom>
            <a:noFill/>
          </p:spPr>
          <p:txBody>
            <a:bodyPr wrap="none" rtlCol="0">
              <a:spAutoFit/>
            </a:bodyPr>
            <a:lstStyle/>
            <a:p>
              <a:r>
                <a:rPr kumimoji="1" lang="en-US" altLang="zh-CN" sz="2400" dirty="0">
                  <a:solidFill>
                    <a:srgbClr val="3974D4"/>
                  </a:solidFill>
                  <a:latin typeface="微软雅黑 Light" panose="020B0502040204020203" pitchFamily="34" charset="-122"/>
                  <a:ea typeface="微软雅黑 Light" panose="020B0502040204020203" pitchFamily="34" charset="-122"/>
                  <a:cs typeface="Alibaba PuHuiTi" pitchFamily="18" charset="-122"/>
                </a:rPr>
                <a:t>……</a:t>
              </a:r>
              <a:endParaRPr kumimoji="1" lang="zh-CN" altLang="en-US" sz="2400" dirty="0">
                <a:solidFill>
                  <a:srgbClr val="3974D4"/>
                </a:solidFill>
                <a:latin typeface="微软雅黑 Light" panose="020B0502040204020203" pitchFamily="34" charset="-122"/>
                <a:ea typeface="微软雅黑 Light" panose="020B0502040204020203" pitchFamily="34" charset="-122"/>
                <a:cs typeface="Alibaba PuHuiTi" pitchFamily="18" charset="-122"/>
              </a:endParaRPr>
            </a:p>
          </p:txBody>
        </p:sp>
        <p:sp>
          <p:nvSpPr>
            <p:cNvPr id="27" name="圆角矩形 26"/>
            <p:cNvSpPr/>
            <p:nvPr/>
          </p:nvSpPr>
          <p:spPr>
            <a:xfrm>
              <a:off x="8340246"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全连接层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28" name="圆角矩形 27"/>
            <p:cNvSpPr/>
            <p:nvPr/>
          </p:nvSpPr>
          <p:spPr>
            <a:xfrm>
              <a:off x="9640864"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输出层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cxnSp>
          <p:nvCxnSpPr>
            <p:cNvPr id="29" name="直线箭头连接符 28"/>
            <p:cNvCxnSpPr>
              <a:stCxn id="27" idx="3"/>
              <a:endCxn id="28" idx="1"/>
            </p:cNvCxnSpPr>
            <p:nvPr/>
          </p:nvCxnSpPr>
          <p:spPr>
            <a:xfrm>
              <a:off x="9079282" y="4957353"/>
              <a:ext cx="561582" cy="0"/>
            </a:xfrm>
            <a:prstGeom prst="straightConnector1">
              <a:avLst/>
            </a:prstGeom>
            <a:ln w="28575">
              <a:solidFill>
                <a:srgbClr val="3974D4"/>
              </a:solidFill>
              <a:tailEnd type="triangle"/>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卷积神经网络</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755114" y="1226922"/>
            <a:ext cx="10890151" cy="2202078"/>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在这个神经网络中，进行卷积运算的步骤可称为“卷积层”，进行池化处理的步骤可称为“池化层”。</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可以在神经网络中连续放置多个卷积和池化层，让层次大幅加深。</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最后再将所有数据全部连接到一个常规的“全连接层”的神经元上，方便最终输出。</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按这样的特点组成的神经网络称为</a:t>
            </a:r>
            <a:r>
              <a:rPr lang="zh-CN" altLang="en-US" sz="2000" b="1"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卷积神经网络</a:t>
            </a:r>
            <a:r>
              <a:rPr lang="zh-CN" altLang="en-US" sz="2000" dirty="0">
                <a:latin typeface="微软雅黑 Light" panose="020B0502040204020203" pitchFamily="34" charset="-122"/>
                <a:ea typeface="微软雅黑 Light" panose="020B0502040204020203" pitchFamily="34" charset="-122"/>
                <a:cs typeface="Alibaba PuHuiTi" pitchFamily="18" charset="-122"/>
              </a:rPr>
              <a:t>（</a:t>
            </a:r>
            <a:r>
              <a:rPr lang="en-GB" altLang="zh-CN" sz="2000" dirty="0">
                <a:latin typeface="微软雅黑 Light" panose="020B0502040204020203" pitchFamily="34" charset="-122"/>
                <a:ea typeface="微软雅黑 Light" panose="020B0502040204020203" pitchFamily="34" charset="-122"/>
                <a:cs typeface="Alibaba PuHuiTi" pitchFamily="18" charset="-122"/>
              </a:rPr>
              <a:t>convolutional neural network</a:t>
            </a:r>
            <a:r>
              <a:rPr lang="zh-CN" altLang="en-GB" sz="2000" dirty="0">
                <a:latin typeface="微软雅黑 Light" panose="020B0502040204020203" pitchFamily="34" charset="-122"/>
                <a:ea typeface="微软雅黑 Light" panose="020B0502040204020203" pitchFamily="34" charset="-122"/>
                <a:cs typeface="Alibaba PuHuiTi" pitchFamily="18" charset="-122"/>
              </a:rPr>
              <a:t>，</a:t>
            </a:r>
            <a:r>
              <a:rPr lang="en-GB" altLang="zh-CN" sz="2000" dirty="0">
                <a:latin typeface="微软雅黑 Light" panose="020B0502040204020203" pitchFamily="34" charset="-122"/>
                <a:ea typeface="微软雅黑 Light" panose="020B0502040204020203" pitchFamily="34" charset="-122"/>
                <a:cs typeface="Alibaba PuHuiTi" pitchFamily="18" charset="-122"/>
              </a:rPr>
              <a:t>CNN</a:t>
            </a:r>
            <a:r>
              <a:rPr lang="zh-CN" altLang="en-GB" sz="2000" dirty="0">
                <a:latin typeface="微软雅黑 Light" panose="020B0502040204020203" pitchFamily="34" charset="-122"/>
                <a:ea typeface="微软雅黑 Light" panose="020B0502040204020203" pitchFamily="34" charset="-122"/>
                <a:cs typeface="Alibaba PuHuiTi" pitchFamily="18" charset="-122"/>
              </a:rPr>
              <a:t>）。</a:t>
            </a:r>
            <a:endParaRPr lang="zh-CN" altLang="en-GB" sz="2000" dirty="0">
              <a:latin typeface="微软雅黑 Light" panose="020B0502040204020203" pitchFamily="34" charset="-122"/>
              <a:ea typeface="微软雅黑 Light" panose="020B0502040204020203" pitchFamily="34" charset="-122"/>
              <a:cs typeface="Alibaba PuHuiTi" pitchFamily="18" charset="-122"/>
            </a:endParaRPr>
          </a:p>
        </p:txBody>
      </p:sp>
      <p:grpSp>
        <p:nvGrpSpPr>
          <p:cNvPr id="12" name="组合 11"/>
          <p:cNvGrpSpPr/>
          <p:nvPr/>
        </p:nvGrpSpPr>
        <p:grpSpPr>
          <a:xfrm>
            <a:off x="1462419" y="3648633"/>
            <a:ext cx="8958194" cy="2796436"/>
            <a:chOff x="1421706" y="3559135"/>
            <a:chExt cx="8958194" cy="2796436"/>
          </a:xfrm>
        </p:grpSpPr>
        <p:sp>
          <p:nvSpPr>
            <p:cNvPr id="13" name="圆角矩形 12"/>
            <p:cNvSpPr/>
            <p:nvPr/>
          </p:nvSpPr>
          <p:spPr>
            <a:xfrm>
              <a:off x="1421706"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输入层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4" name="圆角矩形 13"/>
            <p:cNvSpPr/>
            <p:nvPr/>
          </p:nvSpPr>
          <p:spPr>
            <a:xfrm>
              <a:off x="2701448"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卷积层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6" name="圆角矩形 15"/>
            <p:cNvSpPr/>
            <p:nvPr/>
          </p:nvSpPr>
          <p:spPr>
            <a:xfrm>
              <a:off x="3981190"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池化层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7" name="圆角矩形 16"/>
            <p:cNvSpPr/>
            <p:nvPr/>
          </p:nvSpPr>
          <p:spPr>
            <a:xfrm>
              <a:off x="5260932"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卷积层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18" name="圆角矩形 17"/>
            <p:cNvSpPr/>
            <p:nvPr/>
          </p:nvSpPr>
          <p:spPr>
            <a:xfrm>
              <a:off x="6540674"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池化层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cxnSp>
          <p:nvCxnSpPr>
            <p:cNvPr id="19" name="直线箭头连接符 18"/>
            <p:cNvCxnSpPr>
              <a:stCxn id="13" idx="3"/>
              <a:endCxn id="14" idx="1"/>
            </p:cNvCxnSpPr>
            <p:nvPr/>
          </p:nvCxnSpPr>
          <p:spPr>
            <a:xfrm>
              <a:off x="2160742" y="4957353"/>
              <a:ext cx="540706" cy="0"/>
            </a:xfrm>
            <a:prstGeom prst="straightConnector1">
              <a:avLst/>
            </a:prstGeom>
            <a:ln w="28575">
              <a:solidFill>
                <a:srgbClr val="3974D4"/>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线箭头连接符 19"/>
            <p:cNvCxnSpPr>
              <a:stCxn id="14" idx="3"/>
              <a:endCxn id="16" idx="1"/>
            </p:cNvCxnSpPr>
            <p:nvPr/>
          </p:nvCxnSpPr>
          <p:spPr>
            <a:xfrm>
              <a:off x="3440484" y="4957353"/>
              <a:ext cx="540706" cy="0"/>
            </a:xfrm>
            <a:prstGeom prst="straightConnector1">
              <a:avLst/>
            </a:prstGeom>
            <a:ln w="28575">
              <a:solidFill>
                <a:srgbClr val="3974D4"/>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线箭头连接符 20"/>
            <p:cNvCxnSpPr>
              <a:stCxn id="16" idx="3"/>
              <a:endCxn id="17" idx="1"/>
            </p:cNvCxnSpPr>
            <p:nvPr/>
          </p:nvCxnSpPr>
          <p:spPr>
            <a:xfrm>
              <a:off x="4720226" y="4957353"/>
              <a:ext cx="540706" cy="0"/>
            </a:xfrm>
            <a:prstGeom prst="straightConnector1">
              <a:avLst/>
            </a:prstGeom>
            <a:ln w="28575">
              <a:solidFill>
                <a:srgbClr val="3974D4"/>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线箭头连接符 23"/>
            <p:cNvCxnSpPr>
              <a:stCxn id="17" idx="3"/>
              <a:endCxn id="18" idx="1"/>
            </p:cNvCxnSpPr>
            <p:nvPr/>
          </p:nvCxnSpPr>
          <p:spPr>
            <a:xfrm>
              <a:off x="5999968" y="4957353"/>
              <a:ext cx="540706" cy="0"/>
            </a:xfrm>
            <a:prstGeom prst="straightConnector1">
              <a:avLst/>
            </a:prstGeom>
            <a:ln w="28575">
              <a:solidFill>
                <a:srgbClr val="3974D4"/>
              </a:solidFill>
              <a:tailEnd type="triangle"/>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7427263" y="4688942"/>
              <a:ext cx="627095" cy="461665"/>
            </a:xfrm>
            <a:prstGeom prst="rect">
              <a:avLst/>
            </a:prstGeom>
            <a:noFill/>
          </p:spPr>
          <p:txBody>
            <a:bodyPr wrap="none" rtlCol="0">
              <a:spAutoFit/>
            </a:bodyPr>
            <a:lstStyle/>
            <a:p>
              <a:r>
                <a:rPr kumimoji="1" lang="en-US" altLang="zh-CN" sz="2400" dirty="0">
                  <a:solidFill>
                    <a:srgbClr val="3974D4"/>
                  </a:solidFill>
                  <a:latin typeface="微软雅黑 Light" panose="020B0502040204020203" pitchFamily="34" charset="-122"/>
                  <a:ea typeface="微软雅黑 Light" panose="020B0502040204020203" pitchFamily="34" charset="-122"/>
                  <a:cs typeface="Alibaba PuHuiTi" pitchFamily="18" charset="-122"/>
                </a:rPr>
                <a:t>……</a:t>
              </a:r>
              <a:endParaRPr kumimoji="1" lang="zh-CN" altLang="en-US" sz="2400" dirty="0">
                <a:solidFill>
                  <a:srgbClr val="3974D4"/>
                </a:solidFill>
                <a:latin typeface="微软雅黑 Light" panose="020B0502040204020203" pitchFamily="34" charset="-122"/>
                <a:ea typeface="微软雅黑 Light" panose="020B0502040204020203" pitchFamily="34" charset="-122"/>
                <a:cs typeface="Alibaba PuHuiTi" pitchFamily="18" charset="-122"/>
              </a:endParaRPr>
            </a:p>
          </p:txBody>
        </p:sp>
        <p:sp>
          <p:nvSpPr>
            <p:cNvPr id="27" name="圆角矩形 26"/>
            <p:cNvSpPr/>
            <p:nvPr/>
          </p:nvSpPr>
          <p:spPr>
            <a:xfrm>
              <a:off x="8340246"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全连接层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28" name="圆角矩形 27"/>
            <p:cNvSpPr/>
            <p:nvPr/>
          </p:nvSpPr>
          <p:spPr>
            <a:xfrm>
              <a:off x="9640864" y="3559135"/>
              <a:ext cx="739036" cy="2796436"/>
            </a:xfrm>
            <a:prstGeom prst="roundRect">
              <a:avLst/>
            </a:prstGeom>
            <a:solidFill>
              <a:srgbClr val="3974D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dirty="0">
                  <a:latin typeface="微软雅黑 Light" panose="020B0502040204020203" pitchFamily="34" charset="-122"/>
                  <a:ea typeface="微软雅黑 Light" panose="020B0502040204020203" pitchFamily="34" charset="-122"/>
                  <a:cs typeface="Alibaba PuHuiTi" pitchFamily="18" charset="-122"/>
                </a:rPr>
                <a:t>输出层</a:t>
              </a:r>
              <a:endParaRPr kumimoji="1" lang="zh-CN" altLang="en-US" sz="2400" dirty="0">
                <a:latin typeface="微软雅黑 Light" panose="020B0502040204020203" pitchFamily="34" charset="-122"/>
                <a:ea typeface="微软雅黑 Light" panose="020B0502040204020203" pitchFamily="34" charset="-122"/>
                <a:cs typeface="Alibaba PuHuiTi" pitchFamily="18" charset="-122"/>
              </a:endParaRPr>
            </a:p>
          </p:txBody>
        </p:sp>
        <p:cxnSp>
          <p:nvCxnSpPr>
            <p:cNvPr id="29" name="直线箭头连接符 28"/>
            <p:cNvCxnSpPr>
              <a:stCxn id="27" idx="3"/>
              <a:endCxn id="28" idx="1"/>
            </p:cNvCxnSpPr>
            <p:nvPr/>
          </p:nvCxnSpPr>
          <p:spPr>
            <a:xfrm>
              <a:off x="9079282" y="4957353"/>
              <a:ext cx="561582" cy="0"/>
            </a:xfrm>
            <a:prstGeom prst="straightConnector1">
              <a:avLst/>
            </a:prstGeom>
            <a:ln w="28575">
              <a:solidFill>
                <a:srgbClr val="3974D4"/>
              </a:solidFill>
              <a:tailEnd type="triangle"/>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卷积运算</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759353" y="1301104"/>
            <a:ext cx="10890151" cy="2632965"/>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卷积神经网络能够有效地从图像数据中提取出图像信息的关键在于卷积层中执行的卷积运算。</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与全连接不同，卷积运算并不需要数据“展平”，而是可以保留高、宽等高维数据信息。</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与全连接采用的简单的乘法和加法运算不同，卷积运算的每一个权重参数都是一个</a:t>
            </a:r>
            <a:r>
              <a:rPr lang="zh-CN" altLang="en-US" sz="2000" b="1"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卷积核</a:t>
            </a:r>
            <a:r>
              <a:rPr lang="zh-CN" altLang="en-US" sz="2000" dirty="0">
                <a:latin typeface="微软雅黑 Light" panose="020B0502040204020203" pitchFamily="34" charset="-122"/>
                <a:ea typeface="微软雅黑 Light" panose="020B0502040204020203" pitchFamily="34" charset="-122"/>
                <a:cs typeface="Alibaba PuHuiTi" pitchFamily="18" charset="-122"/>
              </a:rPr>
              <a:t>（</a:t>
            </a:r>
            <a:r>
              <a:rPr lang="en-US" altLang="zh-CN" sz="2000" dirty="0">
                <a:latin typeface="微软雅黑 Light" panose="020B0502040204020203" pitchFamily="34" charset="-122"/>
                <a:ea typeface="微软雅黑 Light" panose="020B0502040204020203" pitchFamily="34" charset="-122"/>
                <a:cs typeface="Alibaba PuHuiTi" pitchFamily="18" charset="-122"/>
              </a:rPr>
              <a:t>kernel</a:t>
            </a:r>
            <a:r>
              <a:rPr lang="zh-CN" altLang="en-US" sz="2000" dirty="0">
                <a:latin typeface="微软雅黑 Light" panose="020B0502040204020203" pitchFamily="34" charset="-122"/>
                <a:ea typeface="微软雅黑 Light" panose="020B0502040204020203" pitchFamily="34" charset="-122"/>
                <a:cs typeface="Alibaba PuHuiTi" pitchFamily="18" charset="-122"/>
              </a:rPr>
              <a:t>，也称为滤波器）。</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例如，下图使用一个</a:t>
            </a:r>
            <a:r>
              <a:rPr lang="en-US" altLang="zh-CN" sz="2000" dirty="0">
                <a:latin typeface="微软雅黑 Light" panose="020B0502040204020203" pitchFamily="34" charset="-122"/>
                <a:ea typeface="微软雅黑 Light" panose="020B0502040204020203" pitchFamily="34" charset="-122"/>
                <a:cs typeface="Alibaba PuHuiTi" pitchFamily="18" charset="-122"/>
              </a:rPr>
              <a:t>3*3</a:t>
            </a:r>
            <a:r>
              <a:rPr lang="zh-CN" altLang="en-US" sz="2000" dirty="0">
                <a:latin typeface="微软雅黑 Light" panose="020B0502040204020203" pitchFamily="34" charset="-122"/>
                <a:ea typeface="微软雅黑 Light" panose="020B0502040204020203" pitchFamily="34" charset="-122"/>
                <a:cs typeface="Alibaba PuHuiTi" pitchFamily="18" charset="-122"/>
              </a:rPr>
              <a:t>的卷积核对二维输入数据进行卷积运算。</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卷积运算将卷积核依序遍历输入数据的每一个</a:t>
            </a:r>
            <a:r>
              <a:rPr lang="en-US" altLang="zh-CN" sz="2000" dirty="0">
                <a:latin typeface="微软雅黑 Light" panose="020B0502040204020203" pitchFamily="34" charset="-122"/>
                <a:ea typeface="微软雅黑 Light" panose="020B0502040204020203" pitchFamily="34" charset="-122"/>
                <a:cs typeface="Alibaba PuHuiTi" pitchFamily="18" charset="-122"/>
              </a:rPr>
              <a:t>3*3</a:t>
            </a:r>
            <a:r>
              <a:rPr lang="zh-CN" altLang="en-US" sz="2000" dirty="0">
                <a:latin typeface="微软雅黑 Light" panose="020B0502040204020203" pitchFamily="34" charset="-122"/>
                <a:ea typeface="微软雅黑 Light" panose="020B0502040204020203" pitchFamily="34" charset="-122"/>
                <a:cs typeface="Alibaba PuHuiTi" pitchFamily="18" charset="-122"/>
              </a:rPr>
              <a:t>区域，按遍历的位置关系得到输出结果。</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graphicFrame>
        <p:nvGraphicFramePr>
          <p:cNvPr id="30" name="表格 29"/>
          <p:cNvGraphicFramePr>
            <a:graphicFrameLocks noGrp="1"/>
          </p:cNvGraphicFramePr>
          <p:nvPr/>
        </p:nvGraphicFramePr>
        <p:xfrm>
          <a:off x="2294662" y="4199512"/>
          <a:ext cx="2160000" cy="2160000"/>
        </p:xfrm>
        <a:graphic>
          <a:graphicData uri="http://schemas.openxmlformats.org/drawingml/2006/table">
            <a:tbl>
              <a:tblPr>
                <a:tableStyleId>{5C22544A-7EE6-4342-B048-85BDC9FD1C3A}</a:tableStyleId>
              </a:tblPr>
              <a:tblGrid>
                <a:gridCol w="540000"/>
                <a:gridCol w="540000"/>
                <a:gridCol w="540000"/>
                <a:gridCol w="540000"/>
              </a:tblGrid>
              <a:tr h="540000">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c>
                  <a:txBody>
                    <a:bodyPr/>
                    <a:lstStyle/>
                    <a:p>
                      <a:pPr algn="ctr"/>
                      <a:r>
                        <a:rPr lang="en-US" altLang="zh-CN" sz="2400" dirty="0"/>
                        <a:t>3</a:t>
                      </a:r>
                      <a:endParaRPr lang="zh-CN" altLang="en-US" sz="2400" dirty="0"/>
                    </a:p>
                  </a:txBody>
                  <a:tcPr anchor="ctr"/>
                </a:tc>
              </a:tr>
              <a:tr h="540000">
                <a:tc>
                  <a:txBody>
                    <a:bodyPr/>
                    <a:lstStyle/>
                    <a:p>
                      <a:pPr algn="ctr"/>
                      <a:r>
                        <a:rPr lang="en-US" altLang="zh-CN" sz="2400" dirty="0"/>
                        <a:t>4</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3</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1</a:t>
                      </a:r>
                      <a:endParaRPr lang="zh-CN" altLang="en-US" sz="2400" dirty="0"/>
                    </a:p>
                  </a:txBody>
                  <a:tcPr anchor="ctr"/>
                </a:tc>
                <a:tc>
                  <a:txBody>
                    <a:bodyPr/>
                    <a:lstStyle/>
                    <a:p>
                      <a:pPr algn="ctr"/>
                      <a:r>
                        <a:rPr lang="en-US" altLang="zh-CN" sz="2400" dirty="0"/>
                        <a:t>4</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3</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r>
            </a:tbl>
          </a:graphicData>
        </a:graphic>
      </p:graphicFrame>
      <p:graphicFrame>
        <p:nvGraphicFramePr>
          <p:cNvPr id="31" name="表格 30"/>
          <p:cNvGraphicFramePr>
            <a:graphicFrameLocks noGrp="1"/>
          </p:cNvGraphicFramePr>
          <p:nvPr/>
        </p:nvGraphicFramePr>
        <p:xfrm>
          <a:off x="5154129" y="4478313"/>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mc:AlternateContent xmlns:mc="http://schemas.openxmlformats.org/markup-compatibility/2006">
        <mc:Choice xmlns:a14="http://schemas.microsoft.com/office/drawing/2010/main" Requires="a14">
          <p:sp>
            <p:nvSpPr>
              <p:cNvPr id="32" name="文本框 31"/>
              <p:cNvSpPr txBox="1"/>
              <p:nvPr/>
            </p:nvSpPr>
            <p:spPr>
              <a:xfrm>
                <a:off x="4548717" y="5042091"/>
                <a:ext cx="530593" cy="49244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kumimoji="1" lang="zh-CN" altLang="en-US" sz="3200" b="0" i="0" smtClean="0">
                          <a:latin typeface="Cambria Math" panose="02040503050406030204" pitchFamily="18" charset="0"/>
                        </a:rPr>
                        <m:t>⊛</m:t>
                      </m:r>
                    </m:oMath>
                  </m:oMathPara>
                </a14:m>
                <a:endParaRPr kumimoji="1" lang="zh-CN" altLang="en-US" sz="3200" dirty="0">
                  <a:latin typeface="微软雅黑 Light" panose="020B0502040204020203" pitchFamily="34" charset="-122"/>
                  <a:ea typeface="微软雅黑 Light" panose="020B0502040204020203" pitchFamily="34" charset="-122"/>
                </a:endParaRPr>
              </a:p>
            </p:txBody>
          </p:sp>
        </mc:Choice>
        <mc:Fallback>
          <p:sp>
            <p:nvSpPr>
              <p:cNvPr id="32" name="文本框 31"/>
              <p:cNvSpPr txBox="1">
                <a:spLocks noRot="1" noChangeAspect="1" noMove="1" noResize="1" noEditPoints="1" noAdjustHandles="1" noChangeArrowheads="1" noChangeShapeType="1" noTextEdit="1"/>
              </p:cNvSpPr>
              <p:nvPr/>
            </p:nvSpPr>
            <p:spPr>
              <a:xfrm>
                <a:off x="4548717" y="5042091"/>
                <a:ext cx="530593" cy="492443"/>
              </a:xfrm>
              <a:prstGeom prst="rect">
                <a:avLst/>
              </a:prstGeom>
              <a:blipFill rotWithShape="1">
                <a:blip r:embed="rId1"/>
                <a:stretch>
                  <a:fillRect l="-40" t="-39" r="-22869" b="103"/>
                </a:stretch>
              </a:blipFill>
            </p:spPr>
            <p:txBody>
              <a:bodyPr/>
              <a:lstStyle/>
              <a:p>
                <a:r>
                  <a:rPr lang="zh-CN" altLang="en-US">
                    <a:noFill/>
                  </a:rPr>
                  <a:t> </a:t>
                </a:r>
              </a:p>
            </p:txBody>
          </p:sp>
        </mc:Fallback>
      </mc:AlternateContent>
      <p:sp>
        <p:nvSpPr>
          <p:cNvPr id="33" name="右箭头 32"/>
          <p:cNvSpPr/>
          <p:nvPr/>
        </p:nvSpPr>
        <p:spPr>
          <a:xfrm>
            <a:off x="6962239" y="4932713"/>
            <a:ext cx="1219200" cy="711200"/>
          </a:xfrm>
          <a:prstGeom prst="rightArrow">
            <a:avLst/>
          </a:prstGeom>
          <a:solidFill>
            <a:schemeClr val="accent3">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微软雅黑 Light" panose="020B0502040204020203" pitchFamily="34" charset="-122"/>
              <a:ea typeface="微软雅黑 Light" panose="020B0502040204020203" pitchFamily="34" charset="-122"/>
            </a:endParaRPr>
          </a:p>
        </p:txBody>
      </p:sp>
      <p:graphicFrame>
        <p:nvGraphicFramePr>
          <p:cNvPr id="34" name="表格 33"/>
          <p:cNvGraphicFramePr>
            <a:graphicFrameLocks noGrp="1"/>
          </p:cNvGraphicFramePr>
          <p:nvPr/>
        </p:nvGraphicFramePr>
        <p:xfrm>
          <a:off x="8369549" y="4741398"/>
          <a:ext cx="1325596" cy="1080000"/>
        </p:xfrm>
        <a:graphic>
          <a:graphicData uri="http://schemas.openxmlformats.org/drawingml/2006/table">
            <a:tbl>
              <a:tblPr>
                <a:tableStyleId>{5C22544A-7EE6-4342-B048-85BDC9FD1C3A}</a:tableStyleId>
              </a:tblPr>
              <a:tblGrid>
                <a:gridCol w="662798"/>
                <a:gridCol w="662798"/>
              </a:tblGrid>
              <a:tr h="540000">
                <a:tc>
                  <a:txBody>
                    <a:bodyPr/>
                    <a:lstStyle/>
                    <a:p>
                      <a:pPr algn="ctr"/>
                      <a:r>
                        <a:rPr lang="en-US" altLang="zh-CN" sz="2000" dirty="0"/>
                        <a:t>-11</a:t>
                      </a:r>
                      <a:endParaRPr lang="zh-CN" altLang="en-US" sz="2000" dirty="0"/>
                    </a:p>
                  </a:txBody>
                  <a:tcPr anchor="ctr"/>
                </a:tc>
                <a:tc>
                  <a:txBody>
                    <a:bodyPr/>
                    <a:lstStyle/>
                    <a:p>
                      <a:pPr algn="ctr"/>
                      <a:r>
                        <a:rPr lang="en-US" altLang="zh-CN" sz="2000" dirty="0"/>
                        <a:t>5</a:t>
                      </a:r>
                      <a:endParaRPr lang="zh-CN" altLang="en-US" sz="2000" dirty="0"/>
                    </a:p>
                  </a:txBody>
                  <a:tcPr anchor="ctr"/>
                </a:tc>
              </a:tr>
              <a:tr h="540000">
                <a:tc>
                  <a:txBody>
                    <a:bodyPr/>
                    <a:lstStyle/>
                    <a:p>
                      <a:pPr algn="ctr"/>
                      <a:r>
                        <a:rPr lang="en-US" altLang="zh-CN" sz="2000" dirty="0"/>
                        <a:t>-7</a:t>
                      </a:r>
                      <a:endParaRPr lang="zh-CN" altLang="en-US" sz="2000" dirty="0"/>
                    </a:p>
                  </a:txBody>
                  <a:tcPr anchor="ctr"/>
                </a:tc>
                <a:tc>
                  <a:txBody>
                    <a:bodyPr/>
                    <a:lstStyle/>
                    <a:p>
                      <a:pPr algn="ctr"/>
                      <a:r>
                        <a:rPr lang="en-US" altLang="zh-CN" sz="2000" dirty="0"/>
                        <a:t>1</a:t>
                      </a:r>
                      <a:endParaRPr lang="zh-CN" altLang="en-US" sz="2000" dirty="0"/>
                    </a:p>
                  </a:txBody>
                  <a:tcPr anchor="ctr"/>
                </a:tc>
              </a:tr>
            </a:tbl>
          </a:graphicData>
        </a:graphic>
      </p:graphicFrame>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endParaRPr lang="zh-CN" altLang="en-US" sz="1400" b="1"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卷积运算</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759353" y="1714489"/>
            <a:ext cx="10890151" cy="1340303"/>
          </a:xfrm>
          <a:prstGeom prst="rect">
            <a:avLst/>
          </a:prstGeom>
          <a:noFill/>
        </p:spPr>
        <p:txBody>
          <a:bodyPr wrap="square" rtlCol="0">
            <a:spAutoFit/>
          </a:bodyPr>
          <a:lstStyle/>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首先，将卷积核放置到与数据左上角的</a:t>
            </a:r>
            <a:r>
              <a:rPr lang="en-US" altLang="zh-CN" sz="2000" dirty="0">
                <a:latin typeface="微软雅黑 Light" panose="020B0502040204020203" pitchFamily="34" charset="-122"/>
                <a:ea typeface="微软雅黑 Light" panose="020B0502040204020203" pitchFamily="34" charset="-122"/>
                <a:cs typeface="Alibaba PuHuiTi" pitchFamily="18" charset="-122"/>
              </a:rPr>
              <a:t>3</a:t>
            </a:r>
            <a:r>
              <a:rPr lang="zh-CN" altLang="en-US" sz="2000" dirty="0">
                <a:latin typeface="微软雅黑 Light" panose="020B0502040204020203" pitchFamily="34" charset="-122"/>
                <a:ea typeface="微软雅黑 Light" panose="020B0502040204020203" pitchFamily="34" charset="-122"/>
                <a:cs typeface="Alibaba PuHuiTi" pitchFamily="18" charset="-122"/>
              </a:rPr>
              <a:t>*</a:t>
            </a:r>
            <a:r>
              <a:rPr lang="en-US" altLang="zh-CN" sz="2000" dirty="0">
                <a:latin typeface="微软雅黑 Light" panose="020B0502040204020203" pitchFamily="34" charset="-122"/>
                <a:ea typeface="微软雅黑 Light" panose="020B0502040204020203" pitchFamily="34" charset="-122"/>
                <a:cs typeface="Alibaba PuHuiTi" pitchFamily="18" charset="-122"/>
              </a:rPr>
              <a:t>3</a:t>
            </a:r>
            <a:r>
              <a:rPr lang="zh-CN" altLang="en-US" sz="2000" dirty="0">
                <a:latin typeface="微软雅黑 Light" panose="020B0502040204020203" pitchFamily="34" charset="-122"/>
                <a:ea typeface="微软雅黑 Light" panose="020B0502040204020203" pitchFamily="34" charset="-122"/>
                <a:cs typeface="Alibaba PuHuiTi" pitchFamily="18" charset="-122"/>
              </a:rPr>
              <a:t>区域，将每个对应位置的数值相乘后再相加。</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得到：</a:t>
            </a:r>
            <a:r>
              <a:rPr lang="en-US" altLang="zh-CN" sz="2000" dirty="0">
                <a:latin typeface="微软雅黑 Light" panose="020B0502040204020203" pitchFamily="34" charset="-122"/>
                <a:ea typeface="微软雅黑 Light" panose="020B0502040204020203" pitchFamily="34" charset="-122"/>
                <a:cs typeface="Alibaba PuHuiTi" pitchFamily="18" charset="-122"/>
              </a:rPr>
              <a:t>2*(-1) + 0 * 0 + 1 * 1 + 4 * (-2) + 2 * 0 + 0 * 2 + 3 * (-1) + 2 * 0 + 1 * 1 = -11</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这个数值作为输出结果左上角的值。</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graphicFrame>
        <p:nvGraphicFramePr>
          <p:cNvPr id="30" name="表格 29"/>
          <p:cNvGraphicFramePr>
            <a:graphicFrameLocks noGrp="1"/>
          </p:cNvGraphicFramePr>
          <p:nvPr/>
        </p:nvGraphicFramePr>
        <p:xfrm>
          <a:off x="2294662" y="4199512"/>
          <a:ext cx="2160000" cy="2160000"/>
        </p:xfrm>
        <a:graphic>
          <a:graphicData uri="http://schemas.openxmlformats.org/drawingml/2006/table">
            <a:tbl>
              <a:tblPr>
                <a:tableStyleId>{5C22544A-7EE6-4342-B048-85BDC9FD1C3A}</a:tableStyleId>
              </a:tblPr>
              <a:tblGrid>
                <a:gridCol w="540000"/>
                <a:gridCol w="540000"/>
                <a:gridCol w="540000"/>
                <a:gridCol w="540000"/>
              </a:tblGrid>
              <a:tr h="540000">
                <a:tc>
                  <a:txBody>
                    <a:bodyPr/>
                    <a:lstStyle/>
                    <a:p>
                      <a:pPr algn="ctr"/>
                      <a:r>
                        <a:rPr lang="en-US" altLang="zh-CN" sz="2400" dirty="0"/>
                        <a:t>2</a:t>
                      </a:r>
                      <a:endParaRPr lang="zh-CN" altLang="en-US" sz="2400" dirty="0"/>
                    </a:p>
                  </a:txBody>
                  <a:tcPr anchor="ctr">
                    <a:solidFill>
                      <a:schemeClr val="accent1">
                        <a:lumMod val="20000"/>
                        <a:lumOff val="80000"/>
                      </a:schemeClr>
                    </a:solidFill>
                  </a:tcPr>
                </a:tc>
                <a:tc>
                  <a:txBody>
                    <a:bodyPr/>
                    <a:lstStyle/>
                    <a:p>
                      <a:pPr algn="ctr"/>
                      <a:r>
                        <a:rPr lang="en-US" altLang="zh-CN" sz="2400" dirty="0"/>
                        <a:t>0</a:t>
                      </a:r>
                      <a:endParaRPr lang="zh-CN" altLang="en-US" sz="2400" dirty="0"/>
                    </a:p>
                  </a:txBody>
                  <a:tcPr anchor="ctr">
                    <a:solidFill>
                      <a:schemeClr val="accent1">
                        <a:lumMod val="20000"/>
                        <a:lumOff val="80000"/>
                      </a:schemeClr>
                    </a:solidFill>
                  </a:tcPr>
                </a:tc>
                <a:tc>
                  <a:txBody>
                    <a:bodyPr/>
                    <a:lstStyle/>
                    <a:p>
                      <a:pPr algn="ctr"/>
                      <a:r>
                        <a:rPr lang="en-US" altLang="zh-CN" sz="2400" dirty="0"/>
                        <a:t>1</a:t>
                      </a:r>
                      <a:endParaRPr lang="zh-CN" altLang="en-US" sz="2400" dirty="0"/>
                    </a:p>
                  </a:txBody>
                  <a:tcPr anchor="ctr">
                    <a:solidFill>
                      <a:schemeClr val="accent1">
                        <a:lumMod val="20000"/>
                        <a:lumOff val="80000"/>
                      </a:schemeClr>
                    </a:solidFill>
                  </a:tcPr>
                </a:tc>
                <a:tc>
                  <a:txBody>
                    <a:bodyPr/>
                    <a:lstStyle/>
                    <a:p>
                      <a:pPr algn="ctr"/>
                      <a:r>
                        <a:rPr lang="en-US" altLang="zh-CN" sz="2400" dirty="0"/>
                        <a:t>3</a:t>
                      </a:r>
                      <a:endParaRPr lang="zh-CN" altLang="en-US" sz="2400" dirty="0"/>
                    </a:p>
                  </a:txBody>
                  <a:tcPr anchor="ctr"/>
                </a:tc>
              </a:tr>
              <a:tr h="540000">
                <a:tc>
                  <a:txBody>
                    <a:bodyPr/>
                    <a:lstStyle/>
                    <a:p>
                      <a:pPr algn="ctr"/>
                      <a:r>
                        <a:rPr lang="en-US" altLang="zh-CN" sz="2400" dirty="0"/>
                        <a:t>4</a:t>
                      </a:r>
                      <a:endParaRPr lang="zh-CN" altLang="en-US" sz="2400" dirty="0"/>
                    </a:p>
                  </a:txBody>
                  <a:tcPr anchor="ctr">
                    <a:solidFill>
                      <a:schemeClr val="accent1">
                        <a:lumMod val="20000"/>
                        <a:lumOff val="80000"/>
                      </a:schemeClr>
                    </a:solidFill>
                  </a:tcPr>
                </a:tc>
                <a:tc>
                  <a:txBody>
                    <a:bodyPr/>
                    <a:lstStyle/>
                    <a:p>
                      <a:pPr algn="ctr"/>
                      <a:r>
                        <a:rPr lang="en-US" altLang="zh-CN" sz="2400" dirty="0"/>
                        <a:t>2</a:t>
                      </a:r>
                      <a:endParaRPr lang="zh-CN" altLang="en-US" sz="2400" dirty="0"/>
                    </a:p>
                  </a:txBody>
                  <a:tcPr anchor="ctr">
                    <a:solidFill>
                      <a:schemeClr val="accent1">
                        <a:lumMod val="20000"/>
                        <a:lumOff val="80000"/>
                      </a:schemeClr>
                    </a:solidFill>
                  </a:tcPr>
                </a:tc>
                <a:tc>
                  <a:txBody>
                    <a:bodyPr/>
                    <a:lstStyle/>
                    <a:p>
                      <a:pPr algn="ctr"/>
                      <a:r>
                        <a:rPr lang="en-US" altLang="zh-CN" sz="2400" dirty="0"/>
                        <a:t>0</a:t>
                      </a:r>
                      <a:endParaRPr lang="zh-CN" altLang="en-US" sz="2400" dirty="0"/>
                    </a:p>
                  </a:txBody>
                  <a:tcPr anchor="ctr">
                    <a:solidFill>
                      <a:schemeClr val="accent1">
                        <a:lumMod val="20000"/>
                        <a:lumOff val="80000"/>
                      </a:schemeClr>
                    </a:solidFill>
                  </a:tcP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3</a:t>
                      </a:r>
                      <a:endParaRPr lang="zh-CN" altLang="en-US" sz="2400" dirty="0"/>
                    </a:p>
                  </a:txBody>
                  <a:tcPr anchor="ctr">
                    <a:solidFill>
                      <a:schemeClr val="accent1">
                        <a:lumMod val="20000"/>
                        <a:lumOff val="80000"/>
                      </a:schemeClr>
                    </a:solidFill>
                  </a:tcPr>
                </a:tc>
                <a:tc>
                  <a:txBody>
                    <a:bodyPr/>
                    <a:lstStyle/>
                    <a:p>
                      <a:pPr algn="ctr"/>
                      <a:r>
                        <a:rPr lang="en-US" altLang="zh-CN" sz="2400" dirty="0"/>
                        <a:t>2</a:t>
                      </a:r>
                      <a:endParaRPr lang="zh-CN" altLang="en-US" sz="2400" dirty="0"/>
                    </a:p>
                  </a:txBody>
                  <a:tcPr anchor="ctr">
                    <a:solidFill>
                      <a:schemeClr val="accent1">
                        <a:lumMod val="20000"/>
                        <a:lumOff val="80000"/>
                      </a:schemeClr>
                    </a:solidFill>
                  </a:tcPr>
                </a:tc>
                <a:tc>
                  <a:txBody>
                    <a:bodyPr/>
                    <a:lstStyle/>
                    <a:p>
                      <a:pPr algn="ctr"/>
                      <a:r>
                        <a:rPr lang="en-US" altLang="zh-CN" sz="2400" dirty="0"/>
                        <a:t>1</a:t>
                      </a:r>
                      <a:endParaRPr lang="zh-CN" altLang="en-US" sz="2400" dirty="0"/>
                    </a:p>
                  </a:txBody>
                  <a:tcPr anchor="ctr">
                    <a:solidFill>
                      <a:schemeClr val="accent1">
                        <a:lumMod val="20000"/>
                        <a:lumOff val="80000"/>
                      </a:schemeClr>
                    </a:solidFill>
                  </a:tcPr>
                </a:tc>
                <a:tc>
                  <a:txBody>
                    <a:bodyPr/>
                    <a:lstStyle/>
                    <a:p>
                      <a:pPr algn="ctr"/>
                      <a:r>
                        <a:rPr lang="en-US" altLang="zh-CN" sz="2400" dirty="0"/>
                        <a:t>4</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3</a:t>
                      </a:r>
                      <a:endParaRPr lang="zh-CN" altLang="en-US" sz="2400" dirty="0"/>
                    </a:p>
                  </a:txBody>
                  <a:tcPr anchor="ctr"/>
                </a:tc>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r>
            </a:tbl>
          </a:graphicData>
        </a:graphic>
      </p:graphicFrame>
      <p:graphicFrame>
        <p:nvGraphicFramePr>
          <p:cNvPr id="31" name="表格 30"/>
          <p:cNvGraphicFramePr>
            <a:graphicFrameLocks noGrp="1"/>
          </p:cNvGraphicFramePr>
          <p:nvPr/>
        </p:nvGraphicFramePr>
        <p:xfrm>
          <a:off x="5154129" y="4478313"/>
          <a:ext cx="1620000" cy="1620000"/>
        </p:xfrm>
        <a:graphic>
          <a:graphicData uri="http://schemas.openxmlformats.org/drawingml/2006/table">
            <a:tbl>
              <a:tblPr>
                <a:tableStyleId>{5C22544A-7EE6-4342-B048-85BDC9FD1C3A}</a:tableStyleId>
              </a:tblPr>
              <a:tblGrid>
                <a:gridCol w="540000"/>
                <a:gridCol w="540000"/>
                <a:gridCol w="540000"/>
              </a:tblGrid>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r h="540000">
                <a:tc>
                  <a:txBody>
                    <a:bodyPr/>
                    <a:lstStyle/>
                    <a:p>
                      <a:pPr algn="ctr"/>
                      <a:r>
                        <a:rPr lang="en-US" altLang="zh-CN" sz="2400" dirty="0"/>
                        <a:t>-2</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2</a:t>
                      </a:r>
                      <a:endParaRPr lang="zh-CN" altLang="en-US" sz="2400" dirty="0"/>
                    </a:p>
                  </a:txBody>
                  <a:tcPr anchor="ctr"/>
                </a:tc>
              </a:tr>
              <a:tr h="540000">
                <a:tc>
                  <a:txBody>
                    <a:bodyPr/>
                    <a:lstStyle/>
                    <a:p>
                      <a:pPr algn="ctr"/>
                      <a:r>
                        <a:rPr lang="en-US" altLang="zh-CN" sz="2400" dirty="0"/>
                        <a:t>-1</a:t>
                      </a:r>
                      <a:endParaRPr lang="zh-CN" altLang="en-US" sz="2400" dirty="0"/>
                    </a:p>
                  </a:txBody>
                  <a:tcPr anchor="ctr"/>
                </a:tc>
                <a:tc>
                  <a:txBody>
                    <a:bodyPr/>
                    <a:lstStyle/>
                    <a:p>
                      <a:pPr algn="ctr"/>
                      <a:r>
                        <a:rPr lang="en-US" altLang="zh-CN" sz="2400" dirty="0"/>
                        <a:t>0</a:t>
                      </a:r>
                      <a:endParaRPr lang="zh-CN" altLang="en-US" sz="2400" dirty="0"/>
                    </a:p>
                  </a:txBody>
                  <a:tcPr anchor="ctr"/>
                </a:tc>
                <a:tc>
                  <a:txBody>
                    <a:bodyPr/>
                    <a:lstStyle/>
                    <a:p>
                      <a:pPr algn="ctr"/>
                      <a:r>
                        <a:rPr lang="en-US" altLang="zh-CN" sz="2400" dirty="0"/>
                        <a:t>1</a:t>
                      </a:r>
                      <a:endParaRPr lang="zh-CN" altLang="en-US" sz="2400" dirty="0"/>
                    </a:p>
                  </a:txBody>
                  <a:tcPr anchor="ctr"/>
                </a:tc>
              </a:tr>
            </a:tbl>
          </a:graphicData>
        </a:graphic>
      </p:graphicFrame>
      <mc:AlternateContent xmlns:mc="http://schemas.openxmlformats.org/markup-compatibility/2006">
        <mc:Choice xmlns:a14="http://schemas.microsoft.com/office/drawing/2010/main" Requires="a14">
          <p:sp>
            <p:nvSpPr>
              <p:cNvPr id="32" name="文本框 31"/>
              <p:cNvSpPr txBox="1"/>
              <p:nvPr/>
            </p:nvSpPr>
            <p:spPr>
              <a:xfrm>
                <a:off x="4548717" y="5042091"/>
                <a:ext cx="530593" cy="49244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kumimoji="1" lang="zh-CN" altLang="en-US" sz="3200" b="0" i="0" smtClean="0">
                          <a:latin typeface="Cambria Math" panose="02040503050406030204" pitchFamily="18" charset="0"/>
                        </a:rPr>
                        <m:t>⊛</m:t>
                      </m:r>
                    </m:oMath>
                  </m:oMathPara>
                </a14:m>
                <a:endParaRPr kumimoji="1" lang="zh-CN" altLang="en-US" sz="3200" dirty="0">
                  <a:latin typeface="微软雅黑 Light" panose="020B0502040204020203" pitchFamily="34" charset="-122"/>
                  <a:ea typeface="微软雅黑 Light" panose="020B0502040204020203" pitchFamily="34" charset="-122"/>
                </a:endParaRPr>
              </a:p>
            </p:txBody>
          </p:sp>
        </mc:Choice>
        <mc:Fallback>
          <p:sp>
            <p:nvSpPr>
              <p:cNvPr id="32" name="文本框 31"/>
              <p:cNvSpPr txBox="1">
                <a:spLocks noRot="1" noChangeAspect="1" noMove="1" noResize="1" noEditPoints="1" noAdjustHandles="1" noChangeArrowheads="1" noChangeShapeType="1" noTextEdit="1"/>
              </p:cNvSpPr>
              <p:nvPr/>
            </p:nvSpPr>
            <p:spPr>
              <a:xfrm>
                <a:off x="4548717" y="5042091"/>
                <a:ext cx="530593" cy="492443"/>
              </a:xfrm>
              <a:prstGeom prst="rect">
                <a:avLst/>
              </a:prstGeom>
              <a:blipFill rotWithShape="1">
                <a:blip r:embed="rId1"/>
                <a:stretch>
                  <a:fillRect l="-40" t="-39" r="-22869" b="103"/>
                </a:stretch>
              </a:blipFill>
            </p:spPr>
            <p:txBody>
              <a:bodyPr/>
              <a:lstStyle/>
              <a:p>
                <a:r>
                  <a:rPr lang="zh-CN" altLang="en-US">
                    <a:noFill/>
                  </a:rPr>
                  <a:t> </a:t>
                </a:r>
              </a:p>
            </p:txBody>
          </p:sp>
        </mc:Fallback>
      </mc:AlternateContent>
      <p:sp>
        <p:nvSpPr>
          <p:cNvPr id="33" name="右箭头 32"/>
          <p:cNvSpPr/>
          <p:nvPr/>
        </p:nvSpPr>
        <p:spPr>
          <a:xfrm>
            <a:off x="6962239" y="4932713"/>
            <a:ext cx="1219200" cy="711200"/>
          </a:xfrm>
          <a:prstGeom prst="rightArrow">
            <a:avLst/>
          </a:prstGeom>
          <a:solidFill>
            <a:schemeClr val="accent3">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微软雅黑 Light" panose="020B0502040204020203" pitchFamily="34" charset="-122"/>
              <a:ea typeface="微软雅黑 Light" panose="020B0502040204020203" pitchFamily="34" charset="-122"/>
            </a:endParaRPr>
          </a:p>
        </p:txBody>
      </p:sp>
      <p:graphicFrame>
        <p:nvGraphicFramePr>
          <p:cNvPr id="34" name="表格 33"/>
          <p:cNvGraphicFramePr>
            <a:graphicFrameLocks noGrp="1"/>
          </p:cNvGraphicFramePr>
          <p:nvPr/>
        </p:nvGraphicFramePr>
        <p:xfrm>
          <a:off x="8369549" y="4741398"/>
          <a:ext cx="1338122" cy="1080000"/>
        </p:xfrm>
        <a:graphic>
          <a:graphicData uri="http://schemas.openxmlformats.org/drawingml/2006/table">
            <a:tbl>
              <a:tblPr>
                <a:tableStyleId>{5C22544A-7EE6-4342-B048-85BDC9FD1C3A}</a:tableStyleId>
              </a:tblPr>
              <a:tblGrid>
                <a:gridCol w="669061"/>
                <a:gridCol w="669061"/>
              </a:tblGrid>
              <a:tr h="540000">
                <a:tc>
                  <a:txBody>
                    <a:bodyPr/>
                    <a:lstStyle/>
                    <a:p>
                      <a:pPr algn="ctr"/>
                      <a:r>
                        <a:rPr lang="en-US" altLang="zh-CN" sz="2000" dirty="0"/>
                        <a:t>-11</a:t>
                      </a:r>
                      <a:endParaRPr lang="zh-CN" altLang="en-US" sz="2000" dirty="0"/>
                    </a:p>
                  </a:txBody>
                  <a:tcPr anchor="ctr">
                    <a:solidFill>
                      <a:schemeClr val="accent1">
                        <a:lumMod val="20000"/>
                        <a:lumOff val="80000"/>
                      </a:schemeClr>
                    </a:solidFill>
                  </a:tcPr>
                </a:tc>
                <a:tc>
                  <a:txBody>
                    <a:bodyPr/>
                    <a:lstStyle/>
                    <a:p>
                      <a:pPr algn="ctr"/>
                      <a:endParaRPr lang="zh-CN" altLang="en-US" sz="2000" dirty="0"/>
                    </a:p>
                  </a:txBody>
                  <a:tcPr anchor="ctr"/>
                </a:tc>
              </a:tr>
              <a:tr h="540000">
                <a:tc>
                  <a:txBody>
                    <a:bodyPr/>
                    <a:lstStyle/>
                    <a:p>
                      <a:pPr algn="ctr"/>
                      <a:endParaRPr lang="zh-CN" altLang="en-US" sz="2000" dirty="0"/>
                    </a:p>
                  </a:txBody>
                  <a:tcPr anchor="ctr"/>
                </a:tc>
                <a:tc>
                  <a:txBody>
                    <a:bodyPr/>
                    <a:lstStyle/>
                    <a:p>
                      <a:pPr algn="ctr"/>
                      <a:endParaRPr lang="zh-CN" altLang="en-US" sz="2000" dirty="0"/>
                    </a:p>
                  </a:txBody>
                  <a:tcPr anchor="ctr"/>
                </a:tc>
              </a:tr>
            </a:tbl>
          </a:graphicData>
        </a:graphic>
      </p:graphicFrame>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tags/tag1.xml><?xml version="1.0" encoding="utf-8"?>
<p:tagLst xmlns:p="http://schemas.openxmlformats.org/presentationml/2006/main">
  <p:tag name="ISPRING_PRESENTATION_TITLE" val="6"/>
  <p:tag name="commondata" val="eyJoZGlkIjoiYzExZjU2ZDhjODFiMzQ5OTgzZDdiMjA2OTU4ZDRlYTkifQ=="/>
</p:tagLst>
</file>

<file path=ppt/theme/theme1.xml><?xml version="1.0" encoding="utf-8"?>
<a:theme xmlns:a="http://schemas.openxmlformats.org/drawingml/2006/main" name="千图网海量PPT模板www.58pic.com​​">
  <a:themeElements>
    <a:clrScheme name="新主题色1">
      <a:dk1>
        <a:srgbClr val="171616"/>
      </a:dk1>
      <a:lt1>
        <a:srgbClr val="FFFFFF"/>
      </a:lt1>
      <a:dk2>
        <a:srgbClr val="2E2C2C"/>
      </a:dk2>
      <a:lt2>
        <a:srgbClr val="E7E6E6"/>
      </a:lt2>
      <a:accent1>
        <a:srgbClr val="12318C"/>
      </a:accent1>
      <a:accent2>
        <a:srgbClr val="71308C"/>
      </a:accent2>
      <a:accent3>
        <a:srgbClr val="12318C"/>
      </a:accent3>
      <a:accent4>
        <a:srgbClr val="71308C"/>
      </a:accent4>
      <a:accent5>
        <a:srgbClr val="12318C"/>
      </a:accent5>
      <a:accent6>
        <a:srgbClr val="71308C"/>
      </a:accent6>
      <a:hlink>
        <a:srgbClr val="12318C"/>
      </a:hlink>
      <a:folHlink>
        <a:srgbClr val="71308C"/>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4184</Words>
  <Application>WPS 演示</Application>
  <PresentationFormat>宽屏</PresentationFormat>
  <Paragraphs>1146</Paragraphs>
  <Slides>29</Slides>
  <Notes>29</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29</vt:i4>
      </vt:variant>
    </vt:vector>
  </HeadingPairs>
  <TitlesOfParts>
    <vt:vector size="44" baseType="lpstr">
      <vt:lpstr>Arial</vt:lpstr>
      <vt:lpstr>宋体</vt:lpstr>
      <vt:lpstr>Wingdings</vt:lpstr>
      <vt:lpstr>等线</vt:lpstr>
      <vt:lpstr>微软雅黑</vt:lpstr>
      <vt:lpstr>微软雅黑 Light</vt:lpstr>
      <vt:lpstr>Arial</vt:lpstr>
      <vt:lpstr>Alibaba PuHuiTi</vt:lpstr>
      <vt:lpstr>Cambria Math</vt:lpstr>
      <vt:lpstr>Arial Unicode MS</vt:lpstr>
      <vt:lpstr>等线 Light</vt:lpstr>
      <vt:lpstr>Consolas</vt:lpstr>
      <vt:lpstr>Source Han Sans SC</vt:lpstr>
      <vt:lpstr>Yu Gothic UI</vt:lpstr>
      <vt:lpstr>千图网海量PPT模板www.58pic.com​​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dc:title>
  <dc:creator>lenovo</dc:creator>
  <cp:lastModifiedBy>lihuan</cp:lastModifiedBy>
  <cp:revision>611</cp:revision>
  <dcterms:created xsi:type="dcterms:W3CDTF">2018-04-10T08:10:00Z</dcterms:created>
  <dcterms:modified xsi:type="dcterms:W3CDTF">2024-12-18T07:19:03Z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124B50CCE2C7488CBDFC1C020DC1CBE1</vt:lpwstr>
  </property>
</Properties>
</file>